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6"/>
  </p:notesMasterIdLst>
  <p:handoutMasterIdLst>
    <p:handoutMasterId r:id="rId67"/>
  </p:handoutMasterIdLst>
  <p:sldIdLst>
    <p:sldId id="347" r:id="rId2"/>
    <p:sldId id="337" r:id="rId3"/>
    <p:sldId id="338" r:id="rId4"/>
    <p:sldId id="346" r:id="rId5"/>
    <p:sldId id="340" r:id="rId6"/>
    <p:sldId id="341" r:id="rId7"/>
    <p:sldId id="342" r:id="rId8"/>
    <p:sldId id="344" r:id="rId9"/>
    <p:sldId id="354" r:id="rId10"/>
    <p:sldId id="348" r:id="rId11"/>
    <p:sldId id="422" r:id="rId12"/>
    <p:sldId id="423" r:id="rId13"/>
    <p:sldId id="425" r:id="rId14"/>
    <p:sldId id="438" r:id="rId15"/>
    <p:sldId id="426" r:id="rId16"/>
    <p:sldId id="350" r:id="rId17"/>
    <p:sldId id="441" r:id="rId18"/>
    <p:sldId id="351" r:id="rId19"/>
    <p:sldId id="428" r:id="rId20"/>
    <p:sldId id="352" r:id="rId21"/>
    <p:sldId id="429" r:id="rId22"/>
    <p:sldId id="430" r:id="rId23"/>
    <p:sldId id="431" r:id="rId24"/>
    <p:sldId id="355" r:id="rId25"/>
    <p:sldId id="442" r:id="rId26"/>
    <p:sldId id="443" r:id="rId27"/>
    <p:sldId id="444" r:id="rId28"/>
    <p:sldId id="445" r:id="rId29"/>
    <p:sldId id="446" r:id="rId30"/>
    <p:sldId id="421" r:id="rId31"/>
    <p:sldId id="357" r:id="rId32"/>
    <p:sldId id="358" r:id="rId33"/>
    <p:sldId id="371" r:id="rId34"/>
    <p:sldId id="370" r:id="rId35"/>
    <p:sldId id="375" r:id="rId36"/>
    <p:sldId id="374" r:id="rId37"/>
    <p:sldId id="432" r:id="rId38"/>
    <p:sldId id="447" r:id="rId39"/>
    <p:sldId id="408" r:id="rId40"/>
    <p:sldId id="407" r:id="rId41"/>
    <p:sldId id="433" r:id="rId42"/>
    <p:sldId id="449" r:id="rId43"/>
    <p:sldId id="448" r:id="rId44"/>
    <p:sldId id="376" r:id="rId45"/>
    <p:sldId id="418" r:id="rId46"/>
    <p:sldId id="419" r:id="rId47"/>
    <p:sldId id="420" r:id="rId48"/>
    <p:sldId id="450" r:id="rId49"/>
    <p:sldId id="435" r:id="rId50"/>
    <p:sldId id="400" r:id="rId51"/>
    <p:sldId id="381" r:id="rId52"/>
    <p:sldId id="434" r:id="rId53"/>
    <p:sldId id="386" r:id="rId54"/>
    <p:sldId id="404" r:id="rId55"/>
    <p:sldId id="405" r:id="rId56"/>
    <p:sldId id="406" r:id="rId57"/>
    <p:sldId id="451" r:id="rId58"/>
    <p:sldId id="412" r:id="rId59"/>
    <p:sldId id="413" r:id="rId60"/>
    <p:sldId id="414" r:id="rId61"/>
    <p:sldId id="415" r:id="rId62"/>
    <p:sldId id="417" r:id="rId63"/>
    <p:sldId id="416" r:id="rId64"/>
    <p:sldId id="439" r:id="rId65"/>
  </p:sldIdLst>
  <p:sldSz cx="12161838" cy="6858000"/>
  <p:notesSz cx="6858000" cy="9144000"/>
  <p:custDataLst>
    <p:tags r:id="rId68"/>
  </p:custDataLst>
  <p:defaultText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374">
          <p15:clr>
            <a:srgbClr val="A4A3A4"/>
          </p15:clr>
        </p15:guide>
        <p15:guide id="3" pos="72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1C1C1C"/>
    <a:srgbClr val="595959"/>
    <a:srgbClr val="009999"/>
    <a:srgbClr val="005C4F"/>
    <a:srgbClr val="888888"/>
    <a:srgbClr val="9A9A9A"/>
    <a:srgbClr val="343434"/>
    <a:srgbClr val="E8C7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5" autoAdjust="0"/>
    <p:restoredTop sz="91491" autoAdjust="0"/>
  </p:normalViewPr>
  <p:slideViewPr>
    <p:cSldViewPr>
      <p:cViewPr varScale="1">
        <p:scale>
          <a:sx n="106" d="100"/>
          <a:sy n="106" d="100"/>
        </p:scale>
        <p:origin x="272" y="76"/>
      </p:cViewPr>
      <p:guideLst>
        <p:guide orient="horz" pos="4176"/>
        <p:guide pos="374"/>
        <p:guide pos="7286"/>
      </p:guideLst>
    </p:cSldViewPr>
  </p:slideViewPr>
  <p:outlineViewPr>
    <p:cViewPr>
      <p:scale>
        <a:sx n="33" d="100"/>
        <a:sy n="33" d="100"/>
      </p:scale>
      <p:origin x="0" y="0"/>
    </p:cViewPr>
  </p:outlineViewPr>
  <p:notesTextViewPr>
    <p:cViewPr>
      <p:scale>
        <a:sx n="80" d="100"/>
        <a:sy n="8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EBC801-63DE-48F8-A04C-4739FA19731D}" type="datetimeFigureOut">
              <a:rPr lang="en-CA" smtClean="0"/>
              <a:t>2023-02-09</a:t>
            </a:fld>
            <a:endParaRPr lang="en-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3E45EA-6B6D-4B17-A3DC-9A79916A56F4}" type="slidenum">
              <a:rPr lang="en-CA" smtClean="0"/>
              <a:t>‹#›</a:t>
            </a:fld>
            <a:endParaRPr lang="en-CA" dirty="0"/>
          </a:p>
        </p:txBody>
      </p:sp>
    </p:spTree>
    <p:extLst>
      <p:ext uri="{BB962C8B-B14F-4D97-AF65-F5344CB8AC3E}">
        <p14:creationId xmlns:p14="http://schemas.microsoft.com/office/powerpoint/2010/main" val="10773908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4D8F6E-C1F7-4808-AE1B-2E3CEAB0DF51}" type="datetimeFigureOut">
              <a:rPr lang="en-CA" smtClean="0"/>
              <a:t>2023-02-09</a:t>
            </a:fld>
            <a:endParaRPr lang="en-CA" dirty="0"/>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CEE269-D5B8-4A80-B47E-967A0416FDA4}" type="slidenum">
              <a:rPr lang="en-CA" smtClean="0"/>
              <a:t>‹#›</a:t>
            </a:fld>
            <a:endParaRPr lang="en-CA" dirty="0"/>
          </a:p>
        </p:txBody>
      </p:sp>
    </p:spTree>
    <p:extLst>
      <p:ext uri="{BB962C8B-B14F-4D97-AF65-F5344CB8AC3E}">
        <p14:creationId xmlns:p14="http://schemas.microsoft.com/office/powerpoint/2010/main" val="2375422476"/>
      </p:ext>
    </p:extLst>
  </p:cSld>
  <p:clrMap bg1="lt1" tx1="dk1" bg2="lt2" tx2="dk2" accent1="accent1" accent2="accent2" accent3="accent3" accent4="accent4" accent5="accent5" accent6="accent6" hlink="hlink" folHlink="folHlink"/>
  <p:hf sldNum="0" hdr="0" ftr="0" dt="0"/>
  <p:notesStyle>
    <a:lvl1pPr marL="0" algn="l" defTabSz="1217249" rtl="0" eaLnBrk="1" latinLnBrk="0" hangingPunct="1">
      <a:defRPr sz="1600" kern="1200">
        <a:solidFill>
          <a:schemeClr val="tx1"/>
        </a:solidFill>
        <a:latin typeface="+mn-lt"/>
        <a:ea typeface="+mn-ea"/>
        <a:cs typeface="+mn-cs"/>
      </a:defRPr>
    </a:lvl1pPr>
    <a:lvl2pPr marL="608625" algn="l" defTabSz="1217249" rtl="0" eaLnBrk="1" latinLnBrk="0" hangingPunct="1">
      <a:defRPr sz="1600" kern="1200">
        <a:solidFill>
          <a:schemeClr val="tx1"/>
        </a:solidFill>
        <a:latin typeface="+mn-lt"/>
        <a:ea typeface="+mn-ea"/>
        <a:cs typeface="+mn-cs"/>
      </a:defRPr>
    </a:lvl2pPr>
    <a:lvl3pPr marL="1217249" algn="l" defTabSz="1217249" rtl="0" eaLnBrk="1" latinLnBrk="0" hangingPunct="1">
      <a:defRPr sz="1600" kern="1200">
        <a:solidFill>
          <a:schemeClr val="tx1"/>
        </a:solidFill>
        <a:latin typeface="+mn-lt"/>
        <a:ea typeface="+mn-ea"/>
        <a:cs typeface="+mn-cs"/>
      </a:defRPr>
    </a:lvl3pPr>
    <a:lvl4pPr marL="1825874" algn="l" defTabSz="1217249" rtl="0" eaLnBrk="1" latinLnBrk="0" hangingPunct="1">
      <a:defRPr sz="1600" kern="1200">
        <a:solidFill>
          <a:schemeClr val="tx1"/>
        </a:solidFill>
        <a:latin typeface="+mn-lt"/>
        <a:ea typeface="+mn-ea"/>
        <a:cs typeface="+mn-cs"/>
      </a:defRPr>
    </a:lvl4pPr>
    <a:lvl5pPr marL="2434499" algn="l" defTabSz="1217249" rtl="0" eaLnBrk="1" latinLnBrk="0" hangingPunct="1">
      <a:defRPr sz="1600" kern="1200">
        <a:solidFill>
          <a:schemeClr val="tx1"/>
        </a:solidFill>
        <a:latin typeface="+mn-lt"/>
        <a:ea typeface="+mn-ea"/>
        <a:cs typeface="+mn-cs"/>
      </a:defRPr>
    </a:lvl5pPr>
    <a:lvl6pPr marL="3043123" algn="l" defTabSz="1217249" rtl="0" eaLnBrk="1" latinLnBrk="0" hangingPunct="1">
      <a:defRPr sz="1600" kern="1200">
        <a:solidFill>
          <a:schemeClr val="tx1"/>
        </a:solidFill>
        <a:latin typeface="+mn-lt"/>
        <a:ea typeface="+mn-ea"/>
        <a:cs typeface="+mn-cs"/>
      </a:defRPr>
    </a:lvl6pPr>
    <a:lvl7pPr marL="3651748" algn="l" defTabSz="1217249" rtl="0" eaLnBrk="1" latinLnBrk="0" hangingPunct="1">
      <a:defRPr sz="1600" kern="1200">
        <a:solidFill>
          <a:schemeClr val="tx1"/>
        </a:solidFill>
        <a:latin typeface="+mn-lt"/>
        <a:ea typeface="+mn-ea"/>
        <a:cs typeface="+mn-cs"/>
      </a:defRPr>
    </a:lvl7pPr>
    <a:lvl8pPr marL="4260372" algn="l" defTabSz="1217249" rtl="0" eaLnBrk="1" latinLnBrk="0" hangingPunct="1">
      <a:defRPr sz="1600" kern="1200">
        <a:solidFill>
          <a:schemeClr val="tx1"/>
        </a:solidFill>
        <a:latin typeface="+mn-lt"/>
        <a:ea typeface="+mn-ea"/>
        <a:cs typeface="+mn-cs"/>
      </a:defRPr>
    </a:lvl8pPr>
    <a:lvl9pPr marL="4868997" algn="l" defTabSz="121724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Extruded Aluminum Trim Products: Innovative Solutions for Interior Applications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8767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Aluminum Extrusion?:</a:t>
            </a:r>
          </a:p>
          <a:p>
            <a:endParaRPr lang="en-US" dirty="0"/>
          </a:p>
          <a:p>
            <a:pPr marL="285750" indent="-285750">
              <a:buFont typeface="Arial" panose="020B0604020202020204" pitchFamily="34" charset="0"/>
              <a:buChar char="•"/>
            </a:pPr>
            <a:r>
              <a:rPr lang="en-US" dirty="0"/>
              <a:t>Aluminum, the most abundant mineral in the earth’s crust, is derived from bauxite deposits mined from the earth.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After initial processing, a form called alumina undergoes smelting and alloying, producing solid billets of cast metal from which extruded aluminum shapes or profiles are made. Following the extrusion process, a variety of options (e.g., anodizing and painting) are available to modify the color, texture, and brightness of the aluminum’s finish.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is easily machined due to its malleability, yet it is one-third the density and stiffness of steel.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extrusion is a highly versatile metal-forming process that has a wide array of desirable physical characteristics that will be explored in this section of the course.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3733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Aluminum Extrusion?:</a:t>
            </a:r>
          </a:p>
          <a:p>
            <a:endParaRPr lang="en-US" dirty="0"/>
          </a:p>
          <a:p>
            <a:pPr marL="285750" indent="-285750">
              <a:buFont typeface="Arial" panose="020B0604020202020204" pitchFamily="34" charset="0"/>
              <a:buChar char="•"/>
            </a:pPr>
            <a:r>
              <a:rPr lang="en-US" dirty="0"/>
              <a:t>Aluminum, the most abundant mineral in the earth’s crust, is derived from bauxite deposits mined from the earth.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After initial processing, a form called alumina undergoes smelting and alloying, producing solid billets of cast metal from which extruded aluminum shapes or profiles are made. Following the extrusion process, a variety of options (e.g., anodizing and painting) are available to modify the color, texture, and brightness of the aluminum’s finish.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is easily machined due to its malleability, yet it is one-third the density and stiffness of steel.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extrusion is a highly versatile metal-forming process that has a wide array of desirable physical characteristics that will be explored in this section of the course.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3733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Aluminum Extrusion?:</a:t>
            </a:r>
          </a:p>
          <a:p>
            <a:endParaRPr lang="en-US" dirty="0"/>
          </a:p>
          <a:p>
            <a:pPr marL="285750" indent="-285750">
              <a:buFont typeface="Arial" panose="020B0604020202020204" pitchFamily="34" charset="0"/>
              <a:buChar char="•"/>
            </a:pPr>
            <a:r>
              <a:rPr lang="en-US" dirty="0"/>
              <a:t>Aluminum, the most abundant mineral in the earth’s crust, is derived from bauxite deposits mined from the earth.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After initial processing, a form called alumina undergoes smelting and alloying, producing solid billets of cast metal from which extruded aluminum shapes or profiles are made. Following the extrusion process, a variety of options (e.g., anodizing and painting) are available to modify the color, texture, and brightness of the aluminum’s finish.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is easily machined due to its malleability, yet it is one-third the density and stiffness of steel.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extrusion is a highly versatile metal-forming process that has a wide array of desirable physical characteristics that will be explored in this section of the course.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3733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Aluminum Extrusion?:</a:t>
            </a:r>
          </a:p>
          <a:p>
            <a:endParaRPr lang="en-US" dirty="0"/>
          </a:p>
          <a:p>
            <a:pPr marL="285750" indent="-285750">
              <a:buFont typeface="Arial" panose="020B0604020202020204" pitchFamily="34" charset="0"/>
              <a:buChar char="•"/>
            </a:pPr>
            <a:r>
              <a:rPr lang="en-US" dirty="0"/>
              <a:t>Aluminum, the most abundant mineral in the earth’s crust, is derived from bauxite deposits mined from the earth.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After initial processing, a form called alumina undergoes smelting and alloying, producing solid billets of cast metal from which extruded aluminum shapes or profiles are made. Following the extrusion process, a variety of options (e.g., anodizing and painting) are available to modify the color, texture, and brightness of the aluminum’s finish.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is easily machined due to its malleability, yet it is one-third the density and stiffness of steel.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extrusion is a highly versatile metal-forming process that has a wide array of desirable physical characteristics that will be explored in this section of the course.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3733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Aluminum Extrusion?:</a:t>
            </a:r>
          </a:p>
          <a:p>
            <a:endParaRPr lang="en-US" dirty="0"/>
          </a:p>
          <a:p>
            <a:pPr marL="285750" indent="-285750">
              <a:buFont typeface="Arial" panose="020B0604020202020204" pitchFamily="34" charset="0"/>
              <a:buChar char="•"/>
            </a:pPr>
            <a:r>
              <a:rPr lang="en-US" dirty="0"/>
              <a:t>Aluminum, the most abundant mineral in the earth’s crust, is derived from bauxite deposits mined from the earth.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After initial processing, a form called alumina undergoes smelting and alloying, producing solid billets of cast metal from which extruded aluminum shapes or profiles are made. Following the extrusion process, a variety of options (e.g., anodizing and painting) are available to modify the color, texture, and brightness of the aluminum’s finish.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is easily machined due to its malleability, yet it is one-third the density and stiffness of steel.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extrusion is a highly versatile metal-forming process that has a wide array of desirable physical characteristics that will be explored in this section of the course.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373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Aluminum Extrusion?:</a:t>
            </a:r>
          </a:p>
          <a:p>
            <a:endParaRPr lang="en-US" dirty="0"/>
          </a:p>
          <a:p>
            <a:pPr marL="285750" indent="-285750">
              <a:buFont typeface="Arial" panose="020B0604020202020204" pitchFamily="34" charset="0"/>
              <a:buChar char="•"/>
            </a:pPr>
            <a:r>
              <a:rPr lang="en-US" dirty="0"/>
              <a:t>Aluminum, the most abundant mineral in the earth’s crust, is derived from bauxite deposits mined from the earth.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After initial processing, a form called alumina undergoes smelting and alloying, producing solid billets of cast metal from which extruded aluminum shapes or profiles are made. Following the extrusion process, a variety of options (e.g., anodizing and painting) are available to modify the color, texture, and brightness of the aluminum’s finish.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is easily machined due to its malleability, yet it is one-third the density and stiffness of steel.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extrusion is a highly versatile metal-forming process that has a wide array of desirable physical characteristics that will be explored in this section of the course.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33733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6063-T5 Aluminum:</a:t>
            </a:r>
          </a:p>
          <a:p>
            <a:endParaRPr lang="en-US" dirty="0"/>
          </a:p>
          <a:p>
            <a:pPr marL="285750" indent="-285750">
              <a:buFont typeface="Arial" panose="020B0604020202020204" pitchFamily="34" charset="0"/>
              <a:buChar char="•"/>
            </a:pPr>
            <a:r>
              <a:rPr lang="en-US" dirty="0"/>
              <a:t>Most extruded shapes for architectural use are fabricated from 6063, an aluminum alloy with magnesium and silicon as the alloying elements.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Type 6063-T5 aluminum—commonly referred to as the architectural alloy—has a very smooth surface and is the best alloy suited for anodizing applications.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T5 designation indicates it has been artificially aged and moderately heat-treated.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723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6063-T5 Aluminum:</a:t>
            </a:r>
          </a:p>
          <a:p>
            <a:endParaRPr lang="en-US" dirty="0"/>
          </a:p>
          <a:p>
            <a:pPr marL="285750" indent="-285750">
              <a:buFont typeface="Arial" panose="020B0604020202020204" pitchFamily="34" charset="0"/>
              <a:buChar char="•"/>
            </a:pPr>
            <a:r>
              <a:rPr lang="en-US" dirty="0"/>
              <a:t>Most extruded shapes for architectural use are fabricated from 6063, an aluminum alloy with magnesium and silicon as the alloying elements.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Type 6063-T5 aluminum—commonly referred to as the architectural alloy—has a very smooth surface and is the best alloy suited for anodizing applications.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T5 designation indicates it has been artificially aged and moderately heat-treated.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723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Characteristics of Extruded Aluminum:</a:t>
            </a:r>
          </a:p>
          <a:p>
            <a:endParaRPr lang="en-US" dirty="0"/>
          </a:p>
          <a:p>
            <a:pPr marL="285750" indent="-285750">
              <a:buFont typeface="Arial" panose="020B0604020202020204" pitchFamily="34" charset="0"/>
              <a:buChar char="•"/>
            </a:pPr>
            <a:r>
              <a:rPr lang="en-US" dirty="0"/>
              <a:t>Extruded aluminum is frequently referred to as a “miracle metal” due to its long list of favorable properties. </a:t>
            </a:r>
          </a:p>
          <a:p>
            <a:pPr marL="894375" lvl="1" indent="-285750">
              <a:buFont typeface="Arial" panose="020B0604020202020204" pitchFamily="34" charset="0"/>
              <a:buChar char="•"/>
            </a:pPr>
            <a:r>
              <a:rPr lang="en-US" dirty="0"/>
              <a:t>It is fire resistant and non-combustible. Even at extremely high temperatures, it does not produce toxic fumes.</a:t>
            </a:r>
          </a:p>
          <a:p>
            <a:pPr marL="894375" lvl="1" indent="-285750">
              <a:buFont typeface="Arial" panose="020B0604020202020204" pitchFamily="34" charset="0"/>
              <a:buChar char="•"/>
            </a:pPr>
            <a:r>
              <a:rPr lang="en-US" dirty="0"/>
              <a:t>It does not rust because aluminum is protected by its own naturally-occurring oxide film. </a:t>
            </a:r>
          </a:p>
          <a:p>
            <a:pPr marL="894375" lvl="1" indent="-285750">
              <a:buFont typeface="Arial" panose="020B0604020202020204" pitchFamily="34" charset="0"/>
              <a:buChar char="•"/>
            </a:pPr>
            <a:r>
              <a:rPr lang="en-US" dirty="0"/>
              <a:t>It is resilient and can spring back from the shock of impact depending on the temper applied.</a:t>
            </a:r>
          </a:p>
          <a:p>
            <a:pPr marL="894375" lvl="1" indent="-285750">
              <a:buFont typeface="Arial" panose="020B0604020202020204" pitchFamily="34" charset="0"/>
              <a:buChar char="•"/>
            </a:pPr>
            <a:r>
              <a:rPr lang="en-US" dirty="0"/>
              <a:t>It poses no health or physical hazards. Aluminum trim products are defined as “articles” by the Occupational Safety and Health Administration (OSHA) and are therefore exempt from the requirement of publishing material safety data sheets.</a:t>
            </a:r>
          </a:p>
          <a:p>
            <a:pPr marL="894375" lvl="1" indent="-285750">
              <a:buFont typeface="Arial" panose="020B0604020202020204" pitchFamily="34" charset="0"/>
              <a:buChar char="•"/>
            </a:pPr>
            <a:r>
              <a:rPr lang="en-US" dirty="0"/>
              <a:t>It is relatively inexpensive and may not require long lead times. Even short-run prototypes often can be produced at moderate cost. </a:t>
            </a:r>
          </a:p>
          <a:p>
            <a:pPr marL="894375" lvl="1" indent="-285750">
              <a:buFont typeface="Arial" panose="020B0604020202020204" pitchFamily="34" charset="0"/>
              <a:buChar char="•"/>
            </a:pPr>
            <a:r>
              <a:rPr lang="en-US" dirty="0"/>
              <a:t>It can add a design aesthetic to a wide range of interior applications. </a:t>
            </a:r>
          </a:p>
          <a:p>
            <a:pPr marL="894375" lvl="1" indent="-285750">
              <a:buFont typeface="Arial" panose="020B0604020202020204" pitchFamily="34" charset="0"/>
              <a:buChar char="•"/>
            </a:pPr>
            <a:r>
              <a:rPr lang="en-US" dirty="0"/>
              <a:t>It can be easily manufactured to accepted standard dimensional tolerances.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7032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6063-T5 Aluminum:</a:t>
            </a:r>
          </a:p>
          <a:p>
            <a:endParaRPr lang="en-US" dirty="0"/>
          </a:p>
          <a:p>
            <a:pPr marL="285750" indent="-285750">
              <a:buFont typeface="Arial" panose="020B0604020202020204" pitchFamily="34" charset="0"/>
              <a:buChar char="•"/>
            </a:pPr>
            <a:r>
              <a:rPr lang="en-US" dirty="0"/>
              <a:t>Most extruded shapes for architectural use are fabricated from 6063, an aluminum alloy with magnesium and silicon as the alloying elements.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Type 6063-T5 aluminum—commonly referred to as the architectural alloy—has a very smooth surface and is the best alloy suited for anodizing applications.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T5 designation indicates it has been artificially aged and moderately heat-treated.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7238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XtremeInterior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br>
              <a:rPr lang="en-US" dirty="0"/>
            </a:br>
            <a:br>
              <a:rPr lang="en-US" dirty="0"/>
            </a:br>
            <a:r>
              <a:rPr lang="en-US" dirty="0"/>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Questions related to specific materials, methods, and services will be addressed at the conclusion of this presentation.</a:t>
            </a:r>
            <a:br>
              <a:rPr lang="en-US" dirty="0"/>
            </a:br>
            <a:endParaRPr lang="en-US" dirty="0"/>
          </a:p>
          <a:p>
            <a:pPr marL="285750" indent="-285750">
              <a:buFont typeface="Arial" panose="020B0604020202020204" pitchFamily="34" charset="0"/>
              <a:buChar char="•"/>
            </a:pPr>
            <a:r>
              <a:rPr lang="en-US" dirty="0"/>
              <a:t>This presentation is protected by US and International Copyright laws. Reproduction, distribution, display and use of the presentation without written permission of the speaker is prohibited.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66803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a:t>
            </a:r>
          </a:p>
          <a:p>
            <a:endParaRPr lang="en-US" dirty="0"/>
          </a:p>
          <a:p>
            <a:pPr marL="285750" indent="-285750">
              <a:buFont typeface="Arial" panose="020B0604020202020204" pitchFamily="34" charset="0"/>
              <a:buChar char="•"/>
            </a:pPr>
            <a:r>
              <a:rPr lang="en-US" dirty="0"/>
              <a:t>Aluminum is the sustainable material of choice in many markets because of its significant environmental and economic benefits.</a:t>
            </a:r>
          </a:p>
          <a:p>
            <a:pPr marL="894375" lvl="1" indent="-285750">
              <a:buFont typeface="Arial" panose="020B0604020202020204" pitchFamily="34" charset="0"/>
              <a:buChar char="•"/>
            </a:pPr>
            <a:r>
              <a:rPr lang="en-US" dirty="0"/>
              <a:t>Aluminum is constructed from 75 percent to 100 percent post-industrial and post-consumer scrap. </a:t>
            </a:r>
          </a:p>
          <a:p>
            <a:pPr marL="894375" lvl="1" indent="-285750">
              <a:buFont typeface="Arial" panose="020B0604020202020204" pitchFamily="34" charset="0"/>
              <a:buChar char="•"/>
            </a:pPr>
            <a:r>
              <a:rPr lang="en-US" dirty="0"/>
              <a:t>Aluminum is a strong, highly durable material that offers a long service life. The strength of aluminum prevents swelling and buckling. </a:t>
            </a:r>
          </a:p>
          <a:p>
            <a:pPr marL="894375" lvl="1" indent="-285750">
              <a:buFont typeface="Arial" panose="020B0604020202020204" pitchFamily="34" charset="0"/>
              <a:buChar char="•"/>
            </a:pPr>
            <a:r>
              <a:rPr lang="en-US" dirty="0"/>
              <a:t>Aluminum is lightweight, weighing about one-third of most other metals, which makes it easier to handle and less expensive to transport. </a:t>
            </a:r>
          </a:p>
          <a:p>
            <a:pPr marL="894375" lvl="1" indent="-285750">
              <a:buFont typeface="Arial" panose="020B0604020202020204" pitchFamily="34" charset="0"/>
              <a:buChar char="•"/>
            </a:pPr>
            <a:r>
              <a:rPr lang="en-US" dirty="0"/>
              <a:t>Aluminum can help earn LEED® v4 certification:</a:t>
            </a:r>
          </a:p>
          <a:p>
            <a:pPr marL="1502999" lvl="2" indent="-285750">
              <a:buFont typeface="Arial" panose="020B0604020202020204" pitchFamily="34" charset="0"/>
              <a:buChar char="•"/>
            </a:pPr>
            <a:r>
              <a:rPr lang="en-US" dirty="0"/>
              <a:t>Energy and Atmosphere Credit: Optimize Energy </a:t>
            </a:r>
          </a:p>
          <a:p>
            <a:pPr marL="1502999" lvl="2" indent="-285750">
              <a:buFont typeface="Arial" panose="020B0604020202020204" pitchFamily="34" charset="0"/>
              <a:buChar char="•"/>
            </a:pPr>
            <a:r>
              <a:rPr lang="en-US" dirty="0"/>
              <a:t>Materials and Resources Credit: Building Product Disclosure and Optimization - Environmental Product Declaration (EPD)</a:t>
            </a:r>
          </a:p>
          <a:p>
            <a:pPr marL="1502999" lvl="2" indent="-285750">
              <a:buFont typeface="Arial" panose="020B0604020202020204" pitchFamily="34" charset="0"/>
              <a:buChar char="•"/>
            </a:pPr>
            <a:r>
              <a:rPr lang="en-US" dirty="0"/>
              <a:t>Indoor Environmental Quality Credit: Low-Emitting Materials</a:t>
            </a:r>
          </a:p>
          <a:p>
            <a:pPr marL="894375" lvl="1" indent="-285750">
              <a:buFont typeface="Arial" panose="020B0604020202020204" pitchFamily="34" charset="0"/>
              <a:buChar char="•"/>
            </a:pPr>
            <a:r>
              <a:rPr lang="en-US" dirty="0"/>
              <a:t>Aluminum is the only material in the consumer disposal stream that more than pays for the cost of its own collection.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produced in North America is more sustainable today then ever before due to technological advances and voluntary environmental efforts. Since 1995, energy required to make new aluminum is down more than a quarter and the industry’s carbon footprint has been reduced nearly 40 percent.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57161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a:t>
            </a:r>
          </a:p>
          <a:p>
            <a:endParaRPr lang="en-US" dirty="0"/>
          </a:p>
          <a:p>
            <a:pPr marL="285750" indent="-285750">
              <a:buFont typeface="Arial" panose="020B0604020202020204" pitchFamily="34" charset="0"/>
              <a:buChar char="•"/>
            </a:pPr>
            <a:r>
              <a:rPr lang="en-US" dirty="0"/>
              <a:t>Aluminum is the sustainable material of choice in many markets because of its significant environmental and economic benefits.</a:t>
            </a:r>
          </a:p>
          <a:p>
            <a:pPr marL="894375" lvl="1" indent="-285750">
              <a:buFont typeface="Arial" panose="020B0604020202020204" pitchFamily="34" charset="0"/>
              <a:buChar char="•"/>
            </a:pPr>
            <a:r>
              <a:rPr lang="en-US" dirty="0"/>
              <a:t>Aluminum is constructed from 75 percent to 100 percent post-industrial and post-consumer scrap. </a:t>
            </a:r>
          </a:p>
          <a:p>
            <a:pPr marL="894375" lvl="1" indent="-285750">
              <a:buFont typeface="Arial" panose="020B0604020202020204" pitchFamily="34" charset="0"/>
              <a:buChar char="•"/>
            </a:pPr>
            <a:r>
              <a:rPr lang="en-US" dirty="0"/>
              <a:t>Aluminum is a strong, highly durable material that offers a long service life. The strength of aluminum prevents swelling and buckling. </a:t>
            </a:r>
          </a:p>
          <a:p>
            <a:pPr marL="894375" lvl="1" indent="-285750">
              <a:buFont typeface="Arial" panose="020B0604020202020204" pitchFamily="34" charset="0"/>
              <a:buChar char="•"/>
            </a:pPr>
            <a:r>
              <a:rPr lang="en-US" dirty="0"/>
              <a:t>Aluminum is lightweight, weighing about one-third of most other metals, which makes it easier to handle and less expensive to transport. </a:t>
            </a:r>
          </a:p>
          <a:p>
            <a:pPr marL="894375" lvl="1" indent="-285750">
              <a:buFont typeface="Arial" panose="020B0604020202020204" pitchFamily="34" charset="0"/>
              <a:buChar char="•"/>
            </a:pPr>
            <a:r>
              <a:rPr lang="en-US" dirty="0"/>
              <a:t>Aluminum can help earn LEED® v4 certification:</a:t>
            </a:r>
          </a:p>
          <a:p>
            <a:pPr marL="1502999" lvl="2" indent="-285750">
              <a:buFont typeface="Arial" panose="020B0604020202020204" pitchFamily="34" charset="0"/>
              <a:buChar char="•"/>
            </a:pPr>
            <a:r>
              <a:rPr lang="en-US" dirty="0"/>
              <a:t>Energy and Atmosphere Credit: Optimize Energy </a:t>
            </a:r>
          </a:p>
          <a:p>
            <a:pPr marL="1502999" lvl="2" indent="-285750">
              <a:buFont typeface="Arial" panose="020B0604020202020204" pitchFamily="34" charset="0"/>
              <a:buChar char="•"/>
            </a:pPr>
            <a:r>
              <a:rPr lang="en-US" dirty="0"/>
              <a:t>Materials and Resources Credit: Building Product Disclosure and Optimization - Environmental Product Declaration (EPD)</a:t>
            </a:r>
          </a:p>
          <a:p>
            <a:pPr marL="1502999" lvl="2" indent="-285750">
              <a:buFont typeface="Arial" panose="020B0604020202020204" pitchFamily="34" charset="0"/>
              <a:buChar char="•"/>
            </a:pPr>
            <a:r>
              <a:rPr lang="en-US" dirty="0"/>
              <a:t>Indoor Environmental Quality Credit: Low-Emitting Materials</a:t>
            </a:r>
          </a:p>
          <a:p>
            <a:pPr marL="894375" lvl="1" indent="-285750">
              <a:buFont typeface="Arial" panose="020B0604020202020204" pitchFamily="34" charset="0"/>
              <a:buChar char="•"/>
            </a:pPr>
            <a:r>
              <a:rPr lang="en-US" dirty="0"/>
              <a:t>Aluminum is the only material in the consumer disposal stream that more than pays for the cost of its own collection.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produced in North America is more sustainable today then ever before due to technological advances and voluntary environmental efforts. Since 1995, energy required to make new aluminum is down more than a quarter and the industry’s carbon footprint has been reduced nearly 40 percent.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57161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a:t>
            </a:r>
          </a:p>
          <a:p>
            <a:endParaRPr lang="en-US" dirty="0"/>
          </a:p>
          <a:p>
            <a:pPr marL="285750" indent="-285750">
              <a:buFont typeface="Arial" panose="020B0604020202020204" pitchFamily="34" charset="0"/>
              <a:buChar char="•"/>
            </a:pPr>
            <a:r>
              <a:rPr lang="en-US" dirty="0"/>
              <a:t>Aluminum is the sustainable material of choice in many markets because of its significant environmental and economic benefits.</a:t>
            </a:r>
          </a:p>
          <a:p>
            <a:pPr marL="894375" lvl="1" indent="-285750">
              <a:buFont typeface="Arial" panose="020B0604020202020204" pitchFamily="34" charset="0"/>
              <a:buChar char="•"/>
            </a:pPr>
            <a:r>
              <a:rPr lang="en-US" dirty="0"/>
              <a:t>Aluminum is constructed from 75 percent to 100 percent post-industrial and post-consumer scrap. </a:t>
            </a:r>
          </a:p>
          <a:p>
            <a:pPr marL="894375" lvl="1" indent="-285750">
              <a:buFont typeface="Arial" panose="020B0604020202020204" pitchFamily="34" charset="0"/>
              <a:buChar char="•"/>
            </a:pPr>
            <a:r>
              <a:rPr lang="en-US" dirty="0"/>
              <a:t>Aluminum is a strong, highly durable material that offers a long service life. The strength of aluminum prevents swelling and buckling. </a:t>
            </a:r>
          </a:p>
          <a:p>
            <a:pPr marL="894375" lvl="1" indent="-285750">
              <a:buFont typeface="Arial" panose="020B0604020202020204" pitchFamily="34" charset="0"/>
              <a:buChar char="•"/>
            </a:pPr>
            <a:r>
              <a:rPr lang="en-US" dirty="0"/>
              <a:t>Aluminum is lightweight, weighing about one-third of most other metals, which makes it easier to handle and less expensive to transport. </a:t>
            </a:r>
          </a:p>
          <a:p>
            <a:pPr marL="894375" lvl="1" indent="-285750">
              <a:buFont typeface="Arial" panose="020B0604020202020204" pitchFamily="34" charset="0"/>
              <a:buChar char="•"/>
            </a:pPr>
            <a:r>
              <a:rPr lang="en-US" dirty="0"/>
              <a:t>Aluminum can help earn LEED® v4 certification:</a:t>
            </a:r>
          </a:p>
          <a:p>
            <a:pPr marL="1502999" lvl="2" indent="-285750">
              <a:buFont typeface="Arial" panose="020B0604020202020204" pitchFamily="34" charset="0"/>
              <a:buChar char="•"/>
            </a:pPr>
            <a:r>
              <a:rPr lang="en-US" dirty="0"/>
              <a:t>Energy and Atmosphere Credit: Optimize Energy </a:t>
            </a:r>
          </a:p>
          <a:p>
            <a:pPr marL="1502999" lvl="2" indent="-285750">
              <a:buFont typeface="Arial" panose="020B0604020202020204" pitchFamily="34" charset="0"/>
              <a:buChar char="•"/>
            </a:pPr>
            <a:r>
              <a:rPr lang="en-US" dirty="0"/>
              <a:t>Materials and Resources Credit: Building Product Disclosure and Optimization - Environmental Product Declaration (EPD)</a:t>
            </a:r>
          </a:p>
          <a:p>
            <a:pPr marL="1502999" lvl="2" indent="-285750">
              <a:buFont typeface="Arial" panose="020B0604020202020204" pitchFamily="34" charset="0"/>
              <a:buChar char="•"/>
            </a:pPr>
            <a:r>
              <a:rPr lang="en-US" dirty="0"/>
              <a:t>Indoor Environmental Quality Credit: Low-Emitting Materials</a:t>
            </a:r>
          </a:p>
          <a:p>
            <a:pPr marL="894375" lvl="1" indent="-285750">
              <a:buFont typeface="Arial" panose="020B0604020202020204" pitchFamily="34" charset="0"/>
              <a:buChar char="•"/>
            </a:pPr>
            <a:r>
              <a:rPr lang="en-US" dirty="0"/>
              <a:t>Aluminum is the only material in the consumer disposal stream that more than pays for the cost of its own collection.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produced in North America is more sustainable today then ever before due to technological advances and voluntary environmental efforts. Since 1995, energy required to make new aluminum is down more than a quarter and the industry’s carbon footprint has been reduced nearly 40 percent.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57161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Sustainability:</a:t>
            </a:r>
          </a:p>
          <a:p>
            <a:endParaRPr lang="en-US" dirty="0"/>
          </a:p>
          <a:p>
            <a:pPr marL="285750" indent="-285750">
              <a:buFont typeface="Arial" panose="020B0604020202020204" pitchFamily="34" charset="0"/>
              <a:buChar char="•"/>
            </a:pPr>
            <a:r>
              <a:rPr lang="en-US" dirty="0"/>
              <a:t>Aluminum is the sustainable material of choice in many markets because of its significant environmental and economic benefits.</a:t>
            </a:r>
          </a:p>
          <a:p>
            <a:pPr marL="894375" lvl="1" indent="-285750">
              <a:buFont typeface="Arial" panose="020B0604020202020204" pitchFamily="34" charset="0"/>
              <a:buChar char="•"/>
            </a:pPr>
            <a:r>
              <a:rPr lang="en-US" dirty="0"/>
              <a:t>Aluminum is constructed from 75 percent to 100 percent post-industrial and post-consumer scrap. </a:t>
            </a:r>
          </a:p>
          <a:p>
            <a:pPr marL="894375" lvl="1" indent="-285750">
              <a:buFont typeface="Arial" panose="020B0604020202020204" pitchFamily="34" charset="0"/>
              <a:buChar char="•"/>
            </a:pPr>
            <a:r>
              <a:rPr lang="en-US" dirty="0"/>
              <a:t>Aluminum is a strong, highly durable material that offers a long service life. The strength of aluminum prevents swelling and buckling. </a:t>
            </a:r>
          </a:p>
          <a:p>
            <a:pPr marL="894375" lvl="1" indent="-285750">
              <a:buFont typeface="Arial" panose="020B0604020202020204" pitchFamily="34" charset="0"/>
              <a:buChar char="•"/>
            </a:pPr>
            <a:r>
              <a:rPr lang="en-US" dirty="0"/>
              <a:t>Aluminum is lightweight, weighing about one-third of most other metals, which makes it easier to handle and less expensive to transport. </a:t>
            </a:r>
          </a:p>
          <a:p>
            <a:pPr marL="894375" lvl="1" indent="-285750">
              <a:buFont typeface="Arial" panose="020B0604020202020204" pitchFamily="34" charset="0"/>
              <a:buChar char="•"/>
            </a:pPr>
            <a:r>
              <a:rPr lang="en-US" dirty="0"/>
              <a:t>Aluminum can help earn LEED® v4 certification:</a:t>
            </a:r>
          </a:p>
          <a:p>
            <a:pPr marL="1502999" lvl="2" indent="-285750">
              <a:buFont typeface="Arial" panose="020B0604020202020204" pitchFamily="34" charset="0"/>
              <a:buChar char="•"/>
            </a:pPr>
            <a:r>
              <a:rPr lang="en-US" dirty="0"/>
              <a:t>Energy and Atmosphere Credit: Optimize Energy </a:t>
            </a:r>
          </a:p>
          <a:p>
            <a:pPr marL="1502999" lvl="2" indent="-285750">
              <a:buFont typeface="Arial" panose="020B0604020202020204" pitchFamily="34" charset="0"/>
              <a:buChar char="•"/>
            </a:pPr>
            <a:r>
              <a:rPr lang="en-US" dirty="0"/>
              <a:t>Materials and Resources Credit: Building Product Disclosure and Optimization - Environmental Product Declaration (EPD)</a:t>
            </a:r>
          </a:p>
          <a:p>
            <a:pPr marL="1502999" lvl="2" indent="-285750">
              <a:buFont typeface="Arial" panose="020B0604020202020204" pitchFamily="34" charset="0"/>
              <a:buChar char="•"/>
            </a:pPr>
            <a:r>
              <a:rPr lang="en-US" dirty="0"/>
              <a:t>Indoor Environmental Quality Credit: Low-Emitting Materials</a:t>
            </a:r>
          </a:p>
          <a:p>
            <a:pPr marL="894375" lvl="1" indent="-285750">
              <a:buFont typeface="Arial" panose="020B0604020202020204" pitchFamily="34" charset="0"/>
              <a:buChar char="•"/>
            </a:pPr>
            <a:r>
              <a:rPr lang="en-US" dirty="0"/>
              <a:t>Aluminum is the only material in the consumer disposal stream that more than pays for the cost of its own collection.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produced in North America is more sustainable today then ever before due to technological advances and voluntary environmental efforts. Since 1995, energy required to make new aluminum is down more than a quarter and the industry’s carbon footprint has been reduced nearly 40 percent.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571610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Profiles and Finishes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24910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Anodized Finishes:</a:t>
            </a:r>
          </a:p>
          <a:p>
            <a:endParaRPr lang="en-US" dirty="0"/>
          </a:p>
          <a:p>
            <a:pPr marL="285750" indent="-285750">
              <a:buFont typeface="Arial" panose="020B0604020202020204" pitchFamily="34" charset="0"/>
              <a:buChar char="•"/>
            </a:pPr>
            <a:r>
              <a:rPr lang="en-US" dirty="0"/>
              <a:t>Aluminum trim products are available in a variety of finishes:</a:t>
            </a:r>
          </a:p>
          <a:p>
            <a:pPr marL="894375" lvl="1" indent="-285750">
              <a:buFont typeface="Arial" panose="020B0604020202020204" pitchFamily="34" charset="0"/>
              <a:buChar char="•"/>
            </a:pPr>
            <a:r>
              <a:rPr lang="en-US" dirty="0"/>
              <a:t>Ready-to-paint finishes for custom color matching using liquid paints (acrylics, alkyds, polyester, and others) or powder coatings</a:t>
            </a:r>
          </a:p>
          <a:p>
            <a:pPr marL="894375" lvl="1" indent="-285750">
              <a:buFont typeface="Arial" panose="020B0604020202020204" pitchFamily="34" charset="0"/>
              <a:buChar char="•"/>
            </a:pPr>
            <a:r>
              <a:rPr lang="en-US" dirty="0"/>
              <a:t>Clear and colored anodized finishes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is ideally suited to anodizing, an electrochemical process in which the aluminum is immersed in an acid solution through which electric current is passed. The process converts the metal surface into an anodic oxide finish that is durable, decorative, and corrosion resistant.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Unlike paint or plating, the </a:t>
            </a:r>
            <a:r>
              <a:rPr lang="en-US" dirty="0">
                <a:solidFill>
                  <a:srgbClr val="FF0000"/>
                </a:solidFill>
              </a:rPr>
              <a:t>aluminum oxide is fully integrated with the underlying aluminum substrate</a:t>
            </a:r>
            <a:r>
              <a:rPr lang="en-US" dirty="0"/>
              <a:t>; therefore, it will not chip or peel. Additionally, it has a porous structure that permits secondary processes such as coloring and sealing. Although a natural oxidation process occurs when unfinished aluminum is exposed to air, producing the oxide film artificially creates a film that is thicker, harder, and more durable.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61844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Anodized Finishes:</a:t>
            </a:r>
          </a:p>
          <a:p>
            <a:endParaRPr lang="en-US" dirty="0"/>
          </a:p>
          <a:p>
            <a:pPr marL="285750" indent="-285750">
              <a:buFont typeface="Arial" panose="020B0604020202020204" pitchFamily="34" charset="0"/>
              <a:buChar char="•"/>
            </a:pPr>
            <a:r>
              <a:rPr lang="en-US" dirty="0"/>
              <a:t>The anodic layer of a clear anodizing finish protects the surface, while allowing the natural beauty of the aluminum to shine through.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Painting clear anodized trim is not recommend. Typically, manufacturers provide primed and ready-to-receive-paint profiles that are kept in stock.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field painting of clear anodized moldings is necessary, the following steps must be taken to improve the bond between the paint and the aluminum surface: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Clean and treat moldings with an acid etch solution (i.e., mild concentration of muriatic acid), then rinse thoroughly and allow to dry. An acid-etched primer is also available.</a:t>
            </a:r>
          </a:p>
          <a:p>
            <a:pPr marL="285750" indent="-285750">
              <a:buFont typeface="Arial" panose="020B0604020202020204" pitchFamily="34" charset="0"/>
              <a:buChar char="•"/>
            </a:pPr>
            <a:r>
              <a:rPr lang="en-US" dirty="0"/>
              <a:t>Use a primer recommended by the paint manufacturer.</a:t>
            </a:r>
          </a:p>
          <a:p>
            <a:pPr marL="285750" indent="-285750">
              <a:buFont typeface="Arial" panose="020B0604020202020204" pitchFamily="34" charset="0"/>
              <a:buChar char="•"/>
            </a:pPr>
            <a:r>
              <a:rPr lang="en-US" dirty="0"/>
              <a:t>Apply the paint coat according to the paint manufacturer’s specifications.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44572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Clear Anodized Finishes:</a:t>
            </a:r>
          </a:p>
          <a:p>
            <a:endParaRPr lang="en-US" dirty="0"/>
          </a:p>
          <a:p>
            <a:pPr marL="285750" indent="-285750">
              <a:buFont typeface="Arial" panose="020B0604020202020204" pitchFamily="34" charset="0"/>
              <a:buChar char="•"/>
            </a:pPr>
            <a:r>
              <a:rPr lang="en-US" dirty="0"/>
              <a:t>The anodic layer of a clear anodizing finish protects the surface, while allowing the natural beauty of the aluminum to shine through.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Painting clear anodized trim is not recommend. Typically, manufacturers provide primed and ready-to-receive-paint profiles that are kept in stock.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field painting of clear anodized moldings is necessary, the following steps must be taken to improve the bond between the paint and the aluminum surface: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Clean and treat moldings with an acid etch solution (i.e., mild concentration of muriatic acid), then rinse thoroughly and allow to dry. An acid-etched primer is also available.</a:t>
            </a:r>
          </a:p>
          <a:p>
            <a:pPr marL="285750" indent="-285750">
              <a:buFont typeface="Arial" panose="020B0604020202020204" pitchFamily="34" charset="0"/>
              <a:buChar char="•"/>
            </a:pPr>
            <a:r>
              <a:rPr lang="en-US" dirty="0"/>
              <a:t>Use a primer recommended by the paint manufacturer.</a:t>
            </a:r>
          </a:p>
          <a:p>
            <a:pPr marL="285750" indent="-285750">
              <a:buFont typeface="Arial" panose="020B0604020202020204" pitchFamily="34" charset="0"/>
              <a:buChar char="•"/>
            </a:pPr>
            <a:r>
              <a:rPr lang="en-US" dirty="0"/>
              <a:t>Apply the paint coat according to the paint manufacturer’s specifications.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44572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Powder Coated Finishes:</a:t>
            </a:r>
          </a:p>
          <a:p>
            <a:endParaRPr lang="en-US" dirty="0"/>
          </a:p>
          <a:p>
            <a:pPr marL="285750" indent="-285750">
              <a:buFont typeface="Arial" panose="020B0604020202020204" pitchFamily="34" charset="0"/>
              <a:buChar char="•"/>
            </a:pPr>
            <a:r>
              <a:rPr lang="en-US" dirty="0"/>
              <a:t>Powder coating is a dry finishing process that is extremely popular, representing over 15 percent of the total industrial finishing market. It provides a high-quality, attractive finish in an almost limitless range of colors.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Powder coatings are based on polymer resin systems, blended with curatives, pigments, leveling agents, flow modifiers, and other additives. The ingredients are melt mixed, cooled, then ground into a powder. A process known as electrostatic spray deposition (ESD) is generally used to apply the powder coating to the aluminum substrate. After application of the powder coating, the substrate is heat cured where the coating chemically reacts to produce long molecular chains that are very resistant to breakdown.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Compared to liquid paints, powder coating provides a more durable finish that offers greater resistance to diminished coating quality resulting from impact, moisture, chemicals, ultraviolet light, and harsh weather conditions. In turn, this reduces the risk of scratches, chipping, corrosion, fading, and other wear issues.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450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Powder Coated Finishes:</a:t>
            </a:r>
          </a:p>
          <a:p>
            <a:endParaRPr lang="en-US" dirty="0"/>
          </a:p>
          <a:p>
            <a:pPr marL="285750" indent="-285750">
              <a:buFont typeface="Arial" panose="020B0604020202020204" pitchFamily="34" charset="0"/>
              <a:buChar char="•"/>
            </a:pPr>
            <a:r>
              <a:rPr lang="en-US" dirty="0"/>
              <a:t>Powder coating is a dry finishing process that is extremely popular, representing over 15 percent of the total industrial finishing market. It provides a high-quality, attractive finish in an almost limitless range of colors.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Powder coatings are based on polymer resin systems, blended with curatives, pigments, leveling agents, flow modifiers, and other additives. The ingredients are melt mixed, cooled, then ground into a powder. A process known as electrostatic spray deposition (ESD) is generally used to apply the powder coating to the aluminum substrate. After application of the powder coating, the substrate is heat cured where the coating chemically reacts to produce long molecular chains that are very resistant to breakdown.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Compared to liquid paints, powder coating provides a more durable finish that offers greater resistance to diminished coating quality resulting from impact, moisture, chemicals, ultraviolet light, and harsh weather conditions. In turn, this reduces the risk of scratches, chipping, corrosion, fading, and other wear issues.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1450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Objectives:</a:t>
            </a:r>
          </a:p>
          <a:p>
            <a:endParaRPr lang="en-US" dirty="0"/>
          </a:p>
          <a:p>
            <a:pPr marL="285750" indent="-285750">
              <a:buFont typeface="Arial" panose="020B0604020202020204" pitchFamily="34" charset="0"/>
              <a:buChar char="•"/>
            </a:pPr>
            <a:r>
              <a:rPr lang="en-US" dirty="0"/>
              <a:t>explain how extruded aluminum trim products can be utilized to improve and enhance drywall surfaces </a:t>
            </a:r>
          </a:p>
          <a:p>
            <a:pPr marL="285750" indent="-285750">
              <a:buFont typeface="Arial" panose="020B0604020202020204" pitchFamily="34" charset="0"/>
              <a:buChar char="•"/>
            </a:pPr>
            <a:r>
              <a:rPr lang="en-US" dirty="0"/>
              <a:t>summarize the sustainable features and performance characteristics of aluminum</a:t>
            </a:r>
          </a:p>
          <a:p>
            <a:pPr marL="285750" indent="-285750">
              <a:buFont typeface="Arial" panose="020B0604020202020204" pitchFamily="34" charset="0"/>
              <a:buChar char="•"/>
            </a:pPr>
            <a:r>
              <a:rPr lang="en-US" dirty="0"/>
              <a:t>discuss the various profile and finish options that are available for aluminum interior trim products, and</a:t>
            </a:r>
          </a:p>
          <a:p>
            <a:pPr marL="285750" indent="-285750">
              <a:buFont typeface="Arial" panose="020B0604020202020204" pitchFamily="34" charset="0"/>
              <a:buChar char="•"/>
            </a:pPr>
            <a:r>
              <a:rPr lang="en-US" dirty="0"/>
              <a:t>state the methods and considerations related to the installation of aluminum trim products for interior spaces.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66803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 Offerings:</a:t>
            </a:r>
          </a:p>
          <a:p>
            <a:endParaRPr lang="en-US" dirty="0"/>
          </a:p>
          <a:p>
            <a:pPr marL="285750" indent="-285750">
              <a:buFont typeface="Arial" panose="020B0604020202020204" pitchFamily="34" charset="0"/>
              <a:buChar char="•"/>
            </a:pPr>
            <a:r>
              <a:rPr lang="en-US" dirty="0"/>
              <a:t>Product offerings include simple reveals and transitions that enrich the aesthetics of drywall surfaces.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Well beyond that, manufacturers have created shapes and forms that introduce the appearance of fine metal craft integrated with drywall and panelized surfaces at a fraction of the cost of having custom metalwork designed, detailed, and fabricated for a project.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442102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 Base Detail</a:t>
            </a:r>
          </a:p>
          <a:p>
            <a:endParaRPr lang="en-US" dirty="0"/>
          </a:p>
          <a:p>
            <a:pPr marL="285750" indent="-285750">
              <a:buFont typeface="Arial" panose="020B0604020202020204" pitchFamily="34" charset="0"/>
              <a:buChar char="•"/>
            </a:pPr>
            <a:r>
              <a:rPr lang="en-US" dirty="0"/>
              <a:t>The baseboard detail is one of the more prominent details to consider in interior design as it serves to cover the joint between the finished wall and floor; as well, it protects a highly trafficked area of an interior space.  There are several options of base details to consider and each has its place in every designer’s toolbox. Before we introduce the topic of extruded aluminum bases, we’ll do a quick recap of some common base options, beginning with a standard applied base.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standard base detail is typically a 3 ½-inch profile installed on top of the drywall.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some applications, quarter round is used as a flooring joint between the flooring and the baseboard for aesthetic appeal.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modernists have questioned the utility of the traditional baseboard; consequently, a number of contemporary options have evolved that provide the design community with more options.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13347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Base:</a:t>
            </a:r>
          </a:p>
          <a:p>
            <a:endParaRPr lang="en-US" dirty="0"/>
          </a:p>
          <a:p>
            <a:pPr marL="285750" indent="-285750">
              <a:buFont typeface="Arial" panose="020B0604020202020204" pitchFamily="34" charset="0"/>
              <a:buChar char="•"/>
            </a:pPr>
            <a:r>
              <a:rPr lang="en-US" dirty="0"/>
              <a:t>Eliminating the baseboard completely creates a simple, minimalistic aesthetic.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joint between the wall and floor should be kept open with a ¾-inch reveal (shadow line) to allow the surfaces to move independently. This is accomplished by separating the drywall from the floor with a piece of Z-metal.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baseless option reduces the material, installation, and finishing costs of a conventional baseboard.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On the downside, the wall base is more susceptible to damage from foot traffic and equipment; therefore, it is generally used in industrial or commercial applications where there is minimal foot traffic and less risk of damage. Eliminating the baseboard requires taping of the lower edge of the drywall and there is less tolerance for error in the drywall finishing process.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08591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Reveal Base:</a:t>
            </a:r>
          </a:p>
          <a:p>
            <a:endParaRPr lang="en-US" dirty="0"/>
          </a:p>
          <a:p>
            <a:pPr marL="285750" indent="-285750">
              <a:buFont typeface="Arial" panose="020B0604020202020204" pitchFamily="34" charset="0"/>
              <a:buChar char="•"/>
            </a:pPr>
            <a:r>
              <a:rPr lang="en-US" dirty="0"/>
              <a:t>The reveal base separates and expresses the joint between materials and is a popular technique in modern architecture.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Consisting of metal or plastic, the reveal base is placed between the base of the wall and the floor to create a shadow line between the surfaces. It is particularly appealing when used to separate different materials as the reveal tends to make the wall look like it is floating.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Reveal bases offer great design flexibility as they provide a clean edge that is easy to finish, and they are available in a wide range of sizes and profiles. Furthermore, a reveal base can be painted to match or contrast with the wall color. The reveal can be incorporated into the larger design statement of the project by carrying it through to the door and window trim. Custom reveal bases can be field fabricated from virtually any material.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Next, we’ll look at reveal base products made from extruded aluminum.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16297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Flush Base:</a:t>
            </a:r>
          </a:p>
          <a:p>
            <a:endParaRPr lang="en-US" dirty="0"/>
          </a:p>
          <a:p>
            <a:pPr marL="285750" indent="-285750">
              <a:buFont typeface="Arial" panose="020B0604020202020204" pitchFamily="34" charset="0"/>
              <a:buChar char="•"/>
            </a:pPr>
            <a:r>
              <a:rPr lang="en-US" dirty="0"/>
              <a:t>A flush base (typically 3 ½-inch or 5 ½-inch) is recessed so it is flush with the wall.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provides a clean, unencumbered look that pairs well with a modern interior.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Common materials for a flush base include wood and medium density fiberboard (MDF).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Although a flush base addresses wall protection issues and minimizes dust collection, it requires considerable planning, work, and care to install.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Both the finished wall surface and the base should be fastened to the same underlying substrate to prevent the joint from cracking.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76918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Bases: Reveal</a:t>
            </a:r>
            <a:r>
              <a:rPr lang="en-US" baseline="0" dirty="0"/>
              <a:t> Double Flange</a:t>
            </a:r>
            <a:r>
              <a:rPr lang="en-US" dirty="0"/>
              <a:t>:</a:t>
            </a:r>
          </a:p>
          <a:p>
            <a:endParaRPr lang="en-US" dirty="0"/>
          </a:p>
          <a:p>
            <a:pPr marL="285750" indent="-285750">
              <a:buFont typeface="Arial" panose="020B0604020202020204" pitchFamily="34" charset="0"/>
              <a:buChar char="•"/>
            </a:pPr>
            <a:r>
              <a:rPr lang="en-US" dirty="0"/>
              <a:t>Pictured here is another example of a base configuration.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16046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Bases: Projecting Square:</a:t>
            </a:r>
          </a:p>
          <a:p>
            <a:endParaRPr lang="en-US" dirty="0"/>
          </a:p>
          <a:p>
            <a:pPr marL="285750" indent="-285750">
              <a:buFont typeface="Arial" panose="020B0604020202020204" pitchFamily="34" charset="0"/>
              <a:buChar char="•"/>
            </a:pPr>
            <a:r>
              <a:rPr lang="en-US" dirty="0"/>
              <a:t>Pictured here is an example of a base configuration.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46796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Bases: Reveal</a:t>
            </a:r>
            <a:r>
              <a:rPr lang="en-US" baseline="0" dirty="0"/>
              <a:t> Double Flange</a:t>
            </a:r>
            <a:r>
              <a:rPr lang="en-US" dirty="0"/>
              <a:t>:</a:t>
            </a:r>
          </a:p>
          <a:p>
            <a:endParaRPr lang="en-US" dirty="0"/>
          </a:p>
          <a:p>
            <a:pPr marL="285750" indent="-285750">
              <a:buFont typeface="Arial" panose="020B0604020202020204" pitchFamily="34" charset="0"/>
              <a:buChar char="•"/>
            </a:pPr>
            <a:r>
              <a:rPr lang="en-US" dirty="0"/>
              <a:t>Pictured here is another example of a base configuration.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160462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Extruded Aluminum Reveals:</a:t>
            </a:r>
          </a:p>
          <a:p>
            <a:endParaRPr lang="en-US" dirty="0"/>
          </a:p>
          <a:p>
            <a:pPr marL="285750" indent="-285750">
              <a:buFont typeface="Arial" panose="020B0604020202020204" pitchFamily="34" charset="0"/>
              <a:buChar char="•"/>
            </a:pPr>
            <a:r>
              <a:rPr lang="en-US" dirty="0"/>
              <a:t>Extruded aluminum reveals are installed vertically, horizontally, and/or diagonally are available in a range of styles to satisfy a variety of design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99622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Square Reveals:</a:t>
            </a:r>
          </a:p>
          <a:p>
            <a:endParaRPr lang="en-US" dirty="0"/>
          </a:p>
          <a:p>
            <a:pPr marL="285750" indent="-285750">
              <a:buFont typeface="Arial" panose="020B0604020202020204" pitchFamily="34" charset="0"/>
              <a:buChar char="•"/>
            </a:pPr>
            <a:r>
              <a:rPr lang="en-US" dirty="0"/>
              <a:t>Reveals—used to create shadow lines or to break/separate materials—do not provide a structural function; they are strictly a decorative detail.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Material options include PVC vinyl and aluminum.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reveals create an appealing recess that allows installation vertically, horizontally, or diagonally.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are available in widths from ¼ inch up to 4 inches.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51220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Interior Trim: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041946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Square Reveals:</a:t>
            </a:r>
          </a:p>
          <a:p>
            <a:endParaRPr lang="en-US" dirty="0"/>
          </a:p>
          <a:p>
            <a:pPr marL="285750" indent="-285750">
              <a:buFont typeface="Arial" panose="020B0604020202020204" pitchFamily="34" charset="0"/>
              <a:buChar char="•"/>
            </a:pPr>
            <a:r>
              <a:rPr lang="en-US" dirty="0"/>
              <a:t>Reveals—used to create shadow lines or to break/separate materials—do not provide a structural function; they are strictly a decorative detail.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Material options include PVC vinyl and aluminum.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reveals create an appealing recess that allows installation vertically, horizontally, or diagonally.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are available in widths from ¼ inch up to 4 inches.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512204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Channels: Flush Square:</a:t>
            </a:r>
          </a:p>
          <a:p>
            <a:endParaRPr lang="en-US" dirty="0"/>
          </a:p>
          <a:p>
            <a:pPr marL="285750" indent="-285750">
              <a:buFont typeface="Arial" panose="020B0604020202020204" pitchFamily="34" charset="0"/>
              <a:buChar char="•"/>
            </a:pPr>
            <a:r>
              <a:rPr lang="en-US" dirty="0"/>
              <a:t>Aluminum anchor channels are utilized in two-piece systems (channels and inserts) and can be installed vertically or diagonally (no less than 30 degrees), and in approved conditions, horizontally.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Pictured here is a flush square style. The ridged face provides for taping and floating and allows the insert piece to appear to stand alone.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176497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Channels: Square Tapered &amp; Square Angled:</a:t>
            </a:r>
          </a:p>
          <a:p>
            <a:endParaRPr lang="en-US" dirty="0"/>
          </a:p>
          <a:p>
            <a:pPr marL="285750" indent="-285750">
              <a:buFont typeface="Arial" panose="020B0604020202020204" pitchFamily="34" charset="0"/>
              <a:buChar char="•"/>
            </a:pPr>
            <a:r>
              <a:rPr lang="en-US" dirty="0"/>
              <a:t>Channels are available in a range of configurations; a couple of examples are pictured here.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33403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Inserts: Rectangular Square:</a:t>
            </a:r>
          </a:p>
          <a:p>
            <a:endParaRPr lang="en-US" dirty="0"/>
          </a:p>
          <a:p>
            <a:pPr marL="285750" indent="-285750">
              <a:buFont typeface="Arial" panose="020B0604020202020204" pitchFamily="34" charset="0"/>
              <a:buChar char="•"/>
            </a:pPr>
            <a:r>
              <a:rPr lang="en-US" dirty="0"/>
              <a:t>Aluminum inserts are paired with channel reveals and may be installed vertically or diagonally.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Available in a variety of styles, inserts can be utilized to create both modern and classic looks in drywall or panel installations. Depending on projection lengths, spacing, etc., inserts can be designed to provide shadow lines or optical illusions.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rectangular square insert pictured at right is available in 1-inch and 2-inch projections.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374346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Inserts: Projecting </a:t>
            </a:r>
            <a:r>
              <a:rPr lang="en-US" dirty="0" err="1"/>
              <a:t>Radiused</a:t>
            </a:r>
            <a:r>
              <a:rPr lang="en-US" dirty="0"/>
              <a:t> Square &amp; Blade Rectangular Round:</a:t>
            </a:r>
          </a:p>
          <a:p>
            <a:endParaRPr lang="en-US" dirty="0"/>
          </a:p>
          <a:p>
            <a:pPr marL="285750" indent="-285750">
              <a:buFont typeface="Arial" panose="020B0604020202020204" pitchFamily="34" charset="0"/>
              <a:buChar char="•"/>
            </a:pPr>
            <a:r>
              <a:rPr lang="en-US" dirty="0"/>
              <a:t>Examples of aluminum</a:t>
            </a:r>
            <a:r>
              <a:rPr lang="en-US" baseline="0" dirty="0"/>
              <a:t> inserts</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776029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Extruded Aluminum Reveals:</a:t>
            </a:r>
          </a:p>
          <a:p>
            <a:endParaRPr lang="en-US" dirty="0"/>
          </a:p>
          <a:p>
            <a:pPr marL="285750" indent="-285750">
              <a:buFont typeface="Arial" panose="020B0604020202020204" pitchFamily="34" charset="0"/>
              <a:buChar char="•"/>
            </a:pPr>
            <a:r>
              <a:rPr lang="en-US" dirty="0"/>
              <a:t>Extruded aluminum reveals are installed vertically, horizontally, and/or diagonally are available in a range of styles to satisfy a variety of design requirements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99622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a:t>
            </a:r>
          </a:p>
          <a:p>
            <a:endParaRPr lang="en-US" dirty="0"/>
          </a:p>
          <a:p>
            <a:pPr marL="285750" indent="-285750">
              <a:buFont typeface="Arial" panose="020B0604020202020204" pitchFamily="34" charset="0"/>
              <a:buChar char="•"/>
            </a:pPr>
            <a:r>
              <a:rPr lang="en-US" dirty="0"/>
              <a:t>Corner trim profiles are made with PVC rubber or aluminum.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corner trim profiles are available that provide a design feature, finished edge, and protection for vertical drywall or panel corners.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Compared to PVC rubber, aluminum corners offer superior protection while creating beautiful lines, reveals, and shadows. Furthermore, aluminum has greater longevity and more design options. A wide variety of corner trims are offered, including square, </a:t>
            </a:r>
            <a:r>
              <a:rPr lang="en-US" dirty="0" err="1"/>
              <a:t>radiused</a:t>
            </a:r>
            <a:r>
              <a:rPr lang="en-US" dirty="0"/>
              <a:t>, round, elliptical, and tapered.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examples of extruded aluminum corners are pictured on subsequent slides.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555000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 </a:t>
            </a:r>
            <a:r>
              <a:rPr lang="en-US" dirty="0" err="1"/>
              <a:t>Eliptical</a:t>
            </a:r>
            <a:r>
              <a:rPr lang="en-US" dirty="0"/>
              <a:t> &amp; Round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7441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Corners: </a:t>
            </a:r>
            <a:r>
              <a:rPr lang="en-US" dirty="0" err="1"/>
              <a:t>Eliptical</a:t>
            </a:r>
            <a:r>
              <a:rPr lang="en-US" dirty="0"/>
              <a:t> &amp; Round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7441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7640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a:p>
            <a:endParaRPr lang="en-US" dirty="0"/>
          </a:p>
          <a:p>
            <a:pPr marL="285750" indent="-285750">
              <a:buFont typeface="Arial" panose="020B0604020202020204" pitchFamily="34" charset="0"/>
              <a:buChar char="•"/>
            </a:pPr>
            <a:r>
              <a:rPr lang="en-US" dirty="0"/>
              <a:t>God is in the details,” one of several iconic phrases attributed to </a:t>
            </a:r>
            <a:r>
              <a:rPr lang="en-US" dirty="0" err="1"/>
              <a:t>Mies</a:t>
            </a:r>
            <a:r>
              <a:rPr lang="en-US" dirty="0"/>
              <a:t> van der </a:t>
            </a:r>
            <a:r>
              <a:rPr lang="en-US" dirty="0" err="1"/>
              <a:t>Rohe</a:t>
            </a:r>
            <a:r>
              <a:rPr lang="en-US" dirty="0"/>
              <a:t>, continues to haunt architects. Whether the meaning is a disguised plea for creating ornamentation for a building’s exterior or interior, details are where architects can and do make a difference.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today’s focus on green materials, detailing needs to meet an architectural design aesthetic, as well as durability and sustainability requirements.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Specifying extruded aluminum interior trim products is one instance where a knowledge of detailing can contribute to all of these prerequisites.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This course presents an overview of these innovative products, beginning with a review of the role of trim in commercial interior design.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481385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Introduction:</a:t>
            </a:r>
          </a:p>
          <a:p>
            <a:endParaRPr lang="en-US" dirty="0"/>
          </a:p>
          <a:p>
            <a:pPr marL="285750" indent="-285750">
              <a:buFont typeface="Arial" panose="020B0604020202020204" pitchFamily="34" charset="0"/>
              <a:buChar char="•"/>
            </a:pPr>
            <a:r>
              <a:rPr lang="en-US" dirty="0"/>
              <a:t>In this last section of the course we review the installation considerations related to aluminum trim products. To facilitate a successful installation, it is important to read the construction drawings to ensure correct layout and placement and, where necessary, make sure that blocking has been provided.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trim work can be applied to walls and ceilings and floated in flush with a gypsum board surface or installed with panels such as wood, glass, and tile work. Although the profiles are designed to be taped and floated, you can also utilize a fabric that can be wrapped around the channel, or the fabric can be cut and applied with an adhesive.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Follow the gypsum board manufacturer’s best practice application when installing any aluminum trim accessory.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Note that the profiles are for aesthetic purposes only and are not intended to be used as structural members or part of a structural design.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097174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Cutting Aluminum Trim:</a:t>
            </a:r>
          </a:p>
          <a:p>
            <a:endParaRPr lang="en-US" dirty="0"/>
          </a:p>
          <a:p>
            <a:pPr marL="285750" indent="-285750">
              <a:buFont typeface="Arial" panose="020B0604020202020204" pitchFamily="34" charset="0"/>
              <a:buChar char="•"/>
            </a:pPr>
            <a:r>
              <a:rPr lang="en-US" dirty="0"/>
              <a:t>An outside corner is the best place to begin installation of aluminum trim profiles.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Aluminum trim can be cut with a chop saw, using a non-ferrous carbide miter saw blade (an abrasive cut-off wheel should never be used to cut aluminum trims).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It is recommended that lubricant be applied to the blade before each cut. The lubricant should be cleaned off of the trim prior to painting and installation.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558449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Tape &amp; Float Flanges:</a:t>
            </a:r>
          </a:p>
          <a:p>
            <a:endParaRPr lang="en-US" dirty="0"/>
          </a:p>
          <a:p>
            <a:pPr marL="285750" indent="-285750">
              <a:buFont typeface="Arial" panose="020B0604020202020204" pitchFamily="34" charset="0"/>
              <a:buChar char="•"/>
            </a:pPr>
            <a:r>
              <a:rPr lang="en-US" dirty="0"/>
              <a:t>Moldings with tape and float flanges are to be installed while the drywall/gypsum board is being installed. The installer must provide space for the moldings at the time of the drywall/gypsum board installation or be prepared to cut the drywall/gypsum board with a router.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framing/blocking should provide a backer so that moldings can be attached with (recommended) #6 drywall screws 16 inches on center.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Before the taping process begins, installation flanges should be cleaned.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If veneer plaster is specified, the installation flanges must be treated with a bonding agent. Reveals should be masked to prevent compound joint, drywall mud, or texture overspray from entering the reveal opening.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379607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Tape &amp; Float Flanges:</a:t>
            </a:r>
          </a:p>
          <a:p>
            <a:endParaRPr lang="en-US" dirty="0"/>
          </a:p>
          <a:p>
            <a:pPr marL="285750" indent="-285750">
              <a:buFont typeface="Arial" panose="020B0604020202020204" pitchFamily="34" charset="0"/>
              <a:buChar char="•"/>
            </a:pPr>
            <a:r>
              <a:rPr lang="en-US" dirty="0"/>
              <a:t>Painted aluminum moldings should be masked with vinyl tape or cloth specifically manufactured for masking anodized aluminum trims.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Drywall tape should not overlap the edge of the reveal.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 8-inch-wide trowel should be used to apply the final skim coat. Note that fiberglass or self-adhesive drywall tape will shorten taping time and assist in the prevention of possible cracking.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618278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 Without Tape &amp; Float Flanges:</a:t>
            </a:r>
          </a:p>
          <a:p>
            <a:endParaRPr lang="en-US" dirty="0"/>
          </a:p>
          <a:p>
            <a:pPr marL="285750" indent="-285750">
              <a:buFont typeface="Arial" panose="020B0604020202020204" pitchFamily="34" charset="0"/>
              <a:buChar char="•"/>
            </a:pPr>
            <a:r>
              <a:rPr lang="en-US" dirty="0"/>
              <a:t>Trim without tape and float flanges is to be installed prior to the drywall/gypsum board being installed.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framing should provide a backer so that moldings can be attached with #6 drywall screws 16 inches on center.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Reveals should be masked in order to prevent compound joint, drywall mud, or texture overspray from entering the reveal opening.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539196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Examples: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408395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Examples: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2858509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Application Examples: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679917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150287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Objectives:</a:t>
            </a:r>
          </a:p>
          <a:p>
            <a:endParaRPr lang="en-US" dirty="0"/>
          </a:p>
          <a:p>
            <a:pPr marL="285750" indent="-285750">
              <a:buFont typeface="Arial" panose="020B0604020202020204" pitchFamily="34" charset="0"/>
              <a:buChar char="•"/>
            </a:pPr>
            <a:r>
              <a:rPr lang="en-US" dirty="0"/>
              <a:t>explain how extruded aluminum trim products can be utilized to improve and enhance drywall surfaces </a:t>
            </a:r>
          </a:p>
          <a:p>
            <a:pPr marL="285750" indent="-285750">
              <a:buFont typeface="Arial" panose="020B0604020202020204" pitchFamily="34" charset="0"/>
              <a:buChar char="•"/>
            </a:pPr>
            <a:r>
              <a:rPr lang="en-US" dirty="0"/>
              <a:t>summarize the sustainable features and performance characteristics of aluminum</a:t>
            </a:r>
          </a:p>
          <a:p>
            <a:pPr marL="285750" indent="-285750">
              <a:buFont typeface="Arial" panose="020B0604020202020204" pitchFamily="34" charset="0"/>
              <a:buChar char="•"/>
            </a:pPr>
            <a:r>
              <a:rPr lang="en-US" dirty="0"/>
              <a:t>discuss the various profile and finish options that are available for aluminum interior trim products, and</a:t>
            </a:r>
          </a:p>
          <a:p>
            <a:pPr marL="285750" indent="-285750">
              <a:buFont typeface="Arial" panose="020B0604020202020204" pitchFamily="34" charset="0"/>
              <a:buChar char="•"/>
            </a:pPr>
            <a:r>
              <a:rPr lang="en-US" dirty="0"/>
              <a:t>state the methods and considerations related to the installation of aluminum trim products for interior spaces.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66803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Use Trim?:</a:t>
            </a:r>
          </a:p>
          <a:p>
            <a:endParaRPr lang="en-US" dirty="0"/>
          </a:p>
          <a:p>
            <a:pPr marL="285750" indent="-285750">
              <a:buFont typeface="Arial" panose="020B0604020202020204" pitchFamily="34" charset="0"/>
              <a:buChar char="•"/>
            </a:pPr>
            <a:r>
              <a:rPr lang="en-US" dirty="0"/>
              <a:t>When building professionals talk about details, they are referring to the way the parts and pieces of an interior space come together: how they’re joined, how they intersect. Since the interior of a building has many intersecting materials, there are numerous details to consider in the design process. Ideally, they all support a single design language—an aesthetic. In contemporary architecture, these details can range from the sublimely simple to the ornate, with equally wide-ranging costs.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Trim is used for a variety of reasons:</a:t>
            </a:r>
          </a:p>
          <a:p>
            <a:pPr marL="894375" lvl="1" indent="-285750">
              <a:buFont typeface="Arial" panose="020B0604020202020204" pitchFamily="34" charset="0"/>
              <a:buChar char="•"/>
            </a:pPr>
            <a:r>
              <a:rPr lang="en-US" dirty="0"/>
              <a:t>Provide architectural detail</a:t>
            </a:r>
          </a:p>
          <a:p>
            <a:pPr marL="894375" lvl="1" indent="-285750">
              <a:buFont typeface="Arial" panose="020B0604020202020204" pitchFamily="34" charset="0"/>
              <a:buChar char="•"/>
            </a:pPr>
            <a:r>
              <a:rPr lang="en-US" dirty="0"/>
              <a:t>Contribute to a modern aesthetic</a:t>
            </a:r>
          </a:p>
          <a:p>
            <a:pPr marL="894375" lvl="1" indent="-285750">
              <a:buFont typeface="Arial" panose="020B0604020202020204" pitchFamily="34" charset="0"/>
              <a:buChar char="•"/>
            </a:pPr>
            <a:r>
              <a:rPr lang="en-US" dirty="0"/>
              <a:t>Provide clean intersections of drywall</a:t>
            </a:r>
          </a:p>
          <a:p>
            <a:pPr marL="894375" lvl="1" indent="-285750">
              <a:buFont typeface="Arial" panose="020B0604020202020204" pitchFamily="34" charset="0"/>
              <a:buChar char="•"/>
            </a:pPr>
            <a:r>
              <a:rPr lang="en-US" dirty="0"/>
              <a:t>Sculpt interior walls</a:t>
            </a:r>
          </a:p>
          <a:p>
            <a:pPr marL="894375" lvl="1" indent="-285750">
              <a:buFont typeface="Arial" panose="020B0604020202020204" pitchFamily="34" charset="0"/>
              <a:buChar char="•"/>
            </a:pPr>
            <a:r>
              <a:rPr lang="en-US" dirty="0"/>
              <a:t>Create horizontal/vertical lines</a:t>
            </a:r>
          </a:p>
          <a:p>
            <a:pPr marL="894375" lvl="1" indent="-285750">
              <a:buFont typeface="Arial" panose="020B0604020202020204" pitchFamily="34" charset="0"/>
              <a:buChar char="•"/>
            </a:pPr>
            <a:r>
              <a:rPr lang="en-US" dirty="0"/>
              <a:t>Separate wall materials</a:t>
            </a:r>
          </a:p>
          <a:p>
            <a:pPr marL="894375" lvl="1" indent="-285750">
              <a:buFont typeface="Arial" panose="020B0604020202020204" pitchFamily="34" charset="0"/>
              <a:buChar char="•"/>
            </a:pPr>
            <a:r>
              <a:rPr lang="en-US" dirty="0"/>
              <a:t>Supply protection and a finished edge for vertical drywall or panel corners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1591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Trim Products Designed to Enhance Drywall Construction:</a:t>
            </a:r>
          </a:p>
          <a:p>
            <a:endParaRPr lang="en-US" dirty="0"/>
          </a:p>
          <a:p>
            <a:pPr marL="285750" indent="-285750">
              <a:buFont typeface="Arial" panose="020B0604020202020204" pitchFamily="34" charset="0"/>
              <a:buChar char="•"/>
            </a:pPr>
            <a:r>
              <a:rPr lang="en-US" dirty="0"/>
              <a:t>In the design and construction of commercial interiors, ⅝-inch-thick drywall on metal studs is still the high-value, low-cost workhorse for defining the perimeter of spaces, creating separation, and working as a very flexible substrate for limitless embellishments. It doesn’t get much credit for this because it is seen as so simple, so common, and so disposable.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With the cost of construction continuously rising, schedules shrinking, and field skill sets diminishing, designers and architects are constantly looking for ways to create unique spaces that leverage budgets, schedules, and craftsmanship availability—in short: to build spaces that produce the most “bang for the buck.”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 that end, available in the market is a new line of aluminum trim products designed and manufactured to enhance all of the practical aspects of drywall construction and transform it into a design medium that can make it the feature, the focus, and the most impactful element of a well-designed space. These modern interior trim products are sustainable, durable, lightweight, and easy to use.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60989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Extruded Aluminum?:</a:t>
            </a:r>
          </a:p>
          <a:p>
            <a:endParaRPr lang="en-US" dirty="0"/>
          </a:p>
          <a:p>
            <a:pPr marL="285750" indent="-285750">
              <a:buFont typeface="Arial" panose="020B0604020202020204" pitchFamily="34" charset="0"/>
              <a:buChar char="•"/>
            </a:pPr>
            <a:r>
              <a:rPr lang="en-US" dirty="0"/>
              <a:t>Depending on the application, trim products may be made of a variety of materials including aluminum, polyvinyl chloride (PVC), wood (baseboards), and rubber (corner guards).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Advantages of extruded aluminum trim:</a:t>
            </a:r>
          </a:p>
          <a:p>
            <a:pPr marL="894375" lvl="1" indent="-285750">
              <a:buFont typeface="Arial" panose="020B0604020202020204" pitchFamily="34" charset="0"/>
              <a:buChar char="•"/>
            </a:pPr>
            <a:r>
              <a:rPr lang="en-US" dirty="0"/>
              <a:t>Aluminum trims can withstand greater daily abuse than most materials as they are stronger, maintain their shape better, and are less vulnerable to damage than non-metal alternatives.</a:t>
            </a:r>
          </a:p>
          <a:p>
            <a:pPr marL="894375" lvl="1" indent="-285750">
              <a:buFont typeface="Arial" panose="020B0604020202020204" pitchFamily="34" charset="0"/>
              <a:buChar char="•"/>
            </a:pPr>
            <a:r>
              <a:rPr lang="en-US" dirty="0"/>
              <a:t>Aluminum adds durability and longevity to construction, whereas PVC deteriorates over time. </a:t>
            </a:r>
          </a:p>
          <a:p>
            <a:pPr marL="894375" lvl="1" indent="-285750">
              <a:buFont typeface="Arial" panose="020B0604020202020204" pitchFamily="34" charset="0"/>
              <a:buChar char="•"/>
            </a:pPr>
            <a:r>
              <a:rPr lang="en-US" dirty="0"/>
              <a:t>Other trim materials cannot achieve the same level of detail and design. </a:t>
            </a:r>
          </a:p>
          <a:p>
            <a:pPr marL="894375" lvl="1" indent="-285750">
              <a:buFont typeface="Arial" panose="020B0604020202020204" pitchFamily="34" charset="0"/>
              <a:buChar char="•"/>
            </a:pPr>
            <a:r>
              <a:rPr lang="en-US" dirty="0"/>
              <a:t>Aluminum (when anodized or with a polished finish) is more aesthetically pleasing and provides the designer the ability to match a finish with doors, windows, frames, etc.</a:t>
            </a:r>
          </a:p>
          <a:p>
            <a:pPr marL="894375" lvl="1" indent="-285750">
              <a:buFont typeface="Arial" panose="020B0604020202020204" pitchFamily="34" charset="0"/>
              <a:buChar char="•"/>
            </a:pPr>
            <a:r>
              <a:rPr lang="en-US" dirty="0"/>
              <a:t>Extruded aluminum trims install straight and true.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more in-depth discussion on extruded aluminum is presented in the next section of the course.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5022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Extruded Aluminum: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04194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61838"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86869" y="69756"/>
            <a:ext cx="11988098"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722927" y="3200400"/>
            <a:ext cx="8513287"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endParaRPr lang="en-CA" dirty="0"/>
          </a:p>
        </p:txBody>
      </p:sp>
      <p:sp>
        <p:nvSpPr>
          <p:cNvPr id="17" name="Footer Placeholder 16"/>
          <p:cNvSpPr>
            <a:spLocks noGrp="1"/>
          </p:cNvSpPr>
          <p:nvPr>
            <p:ph type="ftr" sz="quarter" idx="11"/>
          </p:nvPr>
        </p:nvSpPr>
        <p:spPr/>
        <p:txBody>
          <a:bodyPr/>
          <a:lstStyle/>
          <a:p>
            <a:endParaRPr lang="en-CA"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6F42FDE4-A7DD-41A7-A0A6-9B649FB43336}" type="slidenum">
              <a:rPr kumimoji="0" lang="en-US" smtClean="0"/>
              <a:t>‹#›</a:t>
            </a:fld>
            <a:endParaRPr kumimoji="0" lang="en-US" sz="1400" dirty="0">
              <a:solidFill>
                <a:srgbClr val="FFFFFF"/>
              </a:solidFill>
            </a:endParaRPr>
          </a:p>
        </p:txBody>
      </p:sp>
      <p:sp>
        <p:nvSpPr>
          <p:cNvPr id="7" name="Rectangle 6"/>
          <p:cNvSpPr/>
          <p:nvPr/>
        </p:nvSpPr>
        <p:spPr>
          <a:xfrm>
            <a:off x="83701" y="1449304"/>
            <a:ext cx="11998958"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83701" y="1396720"/>
            <a:ext cx="11998958"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83701" y="2976649"/>
            <a:ext cx="11998958"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08092" y="1505931"/>
            <a:ext cx="10945654"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3" y="274642"/>
            <a:ext cx="2675604"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6184" y="274641"/>
            <a:ext cx="7398451"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502920" y="6356351"/>
            <a:ext cx="2837762" cy="365125"/>
          </a:xfrm>
        </p:spPr>
        <p:txBody>
          <a:bodyPr/>
          <a:lstStyle>
            <a:lvl1pPr>
              <a:defRPr/>
            </a:lvl1pPr>
          </a:lstStyle>
          <a:p>
            <a:endParaRPr lang="en-CA" dirty="0"/>
          </a:p>
        </p:txBody>
      </p:sp>
      <p:sp>
        <p:nvSpPr>
          <p:cNvPr id="6" name="Line 2"/>
          <p:cNvSpPr>
            <a:spLocks noChangeShapeType="1"/>
          </p:cNvSpPr>
          <p:nvPr userDrawn="1"/>
        </p:nvSpPr>
        <p:spPr bwMode="auto">
          <a:xfrm>
            <a:off x="608092" y="1219200"/>
            <a:ext cx="10945654"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dirty="0"/>
          </a:p>
        </p:txBody>
      </p:sp>
      <p:sp>
        <p:nvSpPr>
          <p:cNvPr id="12" name="Title 1"/>
          <p:cNvSpPr>
            <a:spLocks noGrp="1"/>
          </p:cNvSpPr>
          <p:nvPr>
            <p:ph type="title" hasCustomPrompt="1"/>
          </p:nvPr>
        </p:nvSpPr>
        <p:spPr>
          <a:xfrm>
            <a:off x="506743" y="228600"/>
            <a:ext cx="11047003" cy="1143000"/>
          </a:xfrm>
        </p:spPr>
        <p:txBody>
          <a:bodyPr>
            <a:normAutofit/>
          </a:bodyPr>
          <a:lstStyle>
            <a:lvl1pPr algn="l" defTabSz="1217249" rtl="0" eaLnBrk="1" latinLnBrk="0" hangingPunct="1">
              <a:spcBef>
                <a:spcPct val="0"/>
              </a:spcBef>
              <a:buNone/>
              <a:defRPr lang="en-CA" sz="3600" kern="1200" baseline="0" dirty="0">
                <a:solidFill>
                  <a:schemeClr val="bg1">
                    <a:lumMod val="50000"/>
                  </a:schemeClr>
                </a:solidFill>
                <a:effectLst/>
                <a:latin typeface="Arial" pitchFamily="34" charset="0"/>
                <a:ea typeface="+mj-ea"/>
                <a:cs typeface="Arial" pitchFamily="34" charset="0"/>
              </a:defRPr>
            </a:lvl1pPr>
          </a:lstStyle>
          <a:p>
            <a:r>
              <a:rPr lang="en-CA" dirty="0"/>
              <a:t>Custom Layout</a:t>
            </a:r>
          </a:p>
        </p:txBody>
      </p:sp>
      <p:sp>
        <p:nvSpPr>
          <p:cNvPr id="13" name="Content Placeholder 2"/>
          <p:cNvSpPr>
            <a:spLocks noGrp="1"/>
          </p:cNvSpPr>
          <p:nvPr>
            <p:ph sz="half" idx="1"/>
          </p:nvPr>
        </p:nvSpPr>
        <p:spPr>
          <a:xfrm>
            <a:off x="506743" y="1554480"/>
            <a:ext cx="11148352" cy="4724400"/>
          </a:xfrm>
        </p:spPr>
        <p:txBody>
          <a:bodyPr>
            <a:normAutofit/>
          </a:bodyPr>
          <a:lstStyle>
            <a:lvl1pPr marL="456468" indent="-456468">
              <a:buFont typeface="Arial" pitchFamily="34" charset="0"/>
              <a:buChar char="•"/>
              <a:defRPr sz="2800">
                <a:solidFill>
                  <a:srgbClr val="1C1C1C"/>
                </a:solidFill>
                <a:latin typeface="Arial" pitchFamily="34" charset="0"/>
                <a:cs typeface="Arial" pitchFamily="34" charset="0"/>
              </a:defRPr>
            </a:lvl1pPr>
            <a:lvl2pPr>
              <a:defRPr sz="2800">
                <a:solidFill>
                  <a:srgbClr val="1C1C1C"/>
                </a:solidFill>
                <a:latin typeface="Arial" pitchFamily="34" charset="0"/>
                <a:cs typeface="Arial" pitchFamily="34" charset="0"/>
              </a:defRPr>
            </a:lvl2pPr>
            <a:lvl3pPr>
              <a:defRPr sz="2800">
                <a:solidFill>
                  <a:srgbClr val="1C1C1C"/>
                </a:solidFill>
                <a:latin typeface="Arial" pitchFamily="34" charset="0"/>
                <a:cs typeface="Arial" pitchFamily="34" charset="0"/>
              </a:defRPr>
            </a:lvl3pPr>
            <a:lvl4pPr>
              <a:defRPr sz="2800">
                <a:solidFill>
                  <a:srgbClr val="1C1C1C"/>
                </a:solidFill>
                <a:latin typeface="Arial" pitchFamily="34" charset="0"/>
                <a:cs typeface="Arial" pitchFamily="34" charset="0"/>
              </a:defRPr>
            </a:lvl4pPr>
            <a:lvl5pPr>
              <a:defRPr sz="2800">
                <a:solidFill>
                  <a:srgbClr val="1C1C1C"/>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3564625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ng Title - 1 Im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502920" y="6356351"/>
            <a:ext cx="2837762" cy="365125"/>
          </a:xfrm>
        </p:spPr>
        <p:txBody>
          <a:bodyPr/>
          <a:lstStyle/>
          <a:p>
            <a:endParaRPr lang="en-CA" dirty="0"/>
          </a:p>
        </p:txBody>
      </p:sp>
      <p:sp>
        <p:nvSpPr>
          <p:cNvPr id="12" name="Title 1"/>
          <p:cNvSpPr>
            <a:spLocks noGrp="1"/>
          </p:cNvSpPr>
          <p:nvPr>
            <p:ph type="title" hasCustomPrompt="1"/>
          </p:nvPr>
        </p:nvSpPr>
        <p:spPr>
          <a:xfrm>
            <a:off x="506743" y="228600"/>
            <a:ext cx="11047003" cy="1143000"/>
          </a:xfrm>
        </p:spPr>
        <p:txBody>
          <a:bodyPr>
            <a:normAutofit/>
          </a:bodyPr>
          <a:lstStyle>
            <a:lvl1pPr algn="l">
              <a:defRPr sz="3600">
                <a:solidFill>
                  <a:schemeClr val="bg1">
                    <a:lumMod val="50000"/>
                  </a:schemeClr>
                </a:solidFill>
                <a:effectLst/>
                <a:latin typeface="Arial" pitchFamily="34" charset="0"/>
                <a:cs typeface="Arial" pitchFamily="34" charset="0"/>
              </a:defRPr>
            </a:lvl1pPr>
          </a:lstStyle>
          <a:p>
            <a:r>
              <a:rPr lang="en-CA" dirty="0"/>
              <a:t>Long Title – one image</a:t>
            </a:r>
          </a:p>
        </p:txBody>
      </p:sp>
      <p:sp>
        <p:nvSpPr>
          <p:cNvPr id="10" name="Content Placeholder 2"/>
          <p:cNvSpPr>
            <a:spLocks noGrp="1"/>
          </p:cNvSpPr>
          <p:nvPr>
            <p:ph sz="half" idx="13"/>
          </p:nvPr>
        </p:nvSpPr>
        <p:spPr>
          <a:xfrm>
            <a:off x="506743" y="1554480"/>
            <a:ext cx="5371478" cy="4727448"/>
          </a:xfrm>
        </p:spPr>
        <p:txBody>
          <a:bodyPr>
            <a:normAutofit/>
          </a:bodyPr>
          <a:lstStyle>
            <a:lvl1pPr marL="456468" indent="-456468">
              <a:buFont typeface="Arial" pitchFamily="34" charset="0"/>
              <a:buChar char="•"/>
              <a:defRPr sz="2800">
                <a:solidFill>
                  <a:srgbClr val="1C1C1C"/>
                </a:solidFill>
                <a:latin typeface="Arial" pitchFamily="34" charset="0"/>
                <a:cs typeface="Arial" pitchFamily="34" charset="0"/>
              </a:defRPr>
            </a:lvl1pPr>
            <a:lvl2pPr>
              <a:defRPr sz="2800">
                <a:solidFill>
                  <a:srgbClr val="1C1C1C"/>
                </a:solidFill>
                <a:latin typeface="Arial" pitchFamily="34" charset="0"/>
                <a:cs typeface="Arial" pitchFamily="34" charset="0"/>
              </a:defRPr>
            </a:lvl2pPr>
            <a:lvl3pPr>
              <a:defRPr sz="2800">
                <a:solidFill>
                  <a:srgbClr val="1C1C1C"/>
                </a:solidFill>
                <a:latin typeface="Arial" pitchFamily="34" charset="0"/>
                <a:cs typeface="Arial" pitchFamily="34" charset="0"/>
              </a:defRPr>
            </a:lvl3pPr>
            <a:lvl4pPr>
              <a:defRPr sz="2800">
                <a:solidFill>
                  <a:srgbClr val="1C1C1C"/>
                </a:solidFill>
                <a:latin typeface="Arial" pitchFamily="34" charset="0"/>
                <a:cs typeface="Arial" pitchFamily="34" charset="0"/>
              </a:defRPr>
            </a:lvl4pPr>
            <a:lvl5pPr>
              <a:defRPr sz="2800">
                <a:solidFill>
                  <a:srgbClr val="1C1C1C"/>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Line 3"/>
          <p:cNvSpPr>
            <a:spLocks noChangeShapeType="1"/>
          </p:cNvSpPr>
          <p:nvPr userDrawn="1"/>
        </p:nvSpPr>
        <p:spPr bwMode="auto">
          <a:xfrm flipH="1">
            <a:off x="6080919" y="1600200"/>
            <a:ext cx="0" cy="4572000"/>
          </a:xfrm>
          <a:prstGeom prst="line">
            <a:avLst/>
          </a:prstGeom>
          <a:noFill/>
          <a:ln w="127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dirty="0"/>
          </a:p>
        </p:txBody>
      </p:sp>
      <p:sp>
        <p:nvSpPr>
          <p:cNvPr id="16" name="Content Placeholder 2"/>
          <p:cNvSpPr>
            <a:spLocks noGrp="1"/>
          </p:cNvSpPr>
          <p:nvPr>
            <p:ph idx="14" hasCustomPrompt="1"/>
          </p:nvPr>
        </p:nvSpPr>
        <p:spPr>
          <a:xfrm>
            <a:off x="6384965" y="1600200"/>
            <a:ext cx="5168781" cy="3035808"/>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dirty="0"/>
              <a:t>Image goes here</a:t>
            </a:r>
            <a:endParaRPr lang="en-CA" dirty="0"/>
          </a:p>
        </p:txBody>
      </p:sp>
      <p:sp>
        <p:nvSpPr>
          <p:cNvPr id="8" name="Line 2"/>
          <p:cNvSpPr>
            <a:spLocks noChangeShapeType="1"/>
          </p:cNvSpPr>
          <p:nvPr userDrawn="1"/>
        </p:nvSpPr>
        <p:spPr bwMode="auto">
          <a:xfrm>
            <a:off x="608092" y="1219200"/>
            <a:ext cx="10945654" cy="0"/>
          </a:xfrm>
          <a:prstGeom prst="line">
            <a:avLst/>
          </a:prstGeom>
          <a:noFill/>
          <a:ln w="25400" cap="flat">
            <a:solidFill>
              <a:srgbClr val="88888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CA" dirty="0"/>
          </a:p>
        </p:txBody>
      </p:sp>
    </p:spTree>
    <p:extLst>
      <p:ext uri="{BB962C8B-B14F-4D97-AF65-F5344CB8AC3E}">
        <p14:creationId xmlns:p14="http://schemas.microsoft.com/office/powerpoint/2010/main" val="86112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6F42FDE4-A7DD-41A7-A0A6-9B649FB43336}" type="slidenum">
              <a:rPr kumimoji="0" lang="en-US" smtClean="0"/>
              <a:t>‹#›</a:t>
            </a:fld>
            <a:endParaRPr kumimoji="0" lang="en-US"/>
          </a:p>
        </p:txBody>
      </p:sp>
      <p:sp>
        <p:nvSpPr>
          <p:cNvPr id="8" name="Content Placeholder 7"/>
          <p:cNvSpPr>
            <a:spLocks noGrp="1"/>
          </p:cNvSpPr>
          <p:nvPr>
            <p:ph sz="quarter" idx="1"/>
          </p:nvPr>
        </p:nvSpPr>
        <p:spPr>
          <a:xfrm>
            <a:off x="1216184" y="1447800"/>
            <a:ext cx="10337562"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61838"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86869" y="69756"/>
            <a:ext cx="11988098"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0702" y="952501"/>
            <a:ext cx="10337562"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0702" y="2547938"/>
            <a:ext cx="10337562"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CA" dirty="0"/>
          </a:p>
        </p:txBody>
      </p:sp>
      <p:sp>
        <p:nvSpPr>
          <p:cNvPr id="5" name="Footer Placeholder 4"/>
          <p:cNvSpPr>
            <a:spLocks noGrp="1"/>
          </p:cNvSpPr>
          <p:nvPr>
            <p:ph type="ftr" sz="quarter" idx="11"/>
          </p:nvPr>
        </p:nvSpPr>
        <p:spPr>
          <a:xfrm>
            <a:off x="1064161" y="6172200"/>
            <a:ext cx="5320804" cy="457200"/>
          </a:xfrm>
        </p:spPr>
        <p:txBody>
          <a:bodyPr/>
          <a:lstStyle/>
          <a:p>
            <a:endParaRPr lang="en-CA" dirty="0"/>
          </a:p>
        </p:txBody>
      </p:sp>
      <p:sp>
        <p:nvSpPr>
          <p:cNvPr id="7" name="Rectangle 6"/>
          <p:cNvSpPr/>
          <p:nvPr/>
        </p:nvSpPr>
        <p:spPr>
          <a:xfrm flipV="1">
            <a:off x="92321" y="2376830"/>
            <a:ext cx="11988288"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967" y="2341476"/>
            <a:ext cx="1198864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0850" y="2468880"/>
            <a:ext cx="11989759"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94589" y="6208776"/>
            <a:ext cx="608092" cy="457200"/>
          </a:xfrm>
        </p:spPr>
        <p:txBody>
          <a:bodyPr/>
          <a:lstStyle/>
          <a:p>
            <a:fld id="{6F42FDE4-A7DD-41A7-A0A6-9B649FB43336}" type="slidenum">
              <a:rPr kumimoji="0" lang="en-US" smtClean="0"/>
              <a:t>‹#›</a:t>
            </a:fld>
            <a:endParaRPr kumimoji="0" lang="en-US" dirty="0"/>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t>‹#›</a:t>
            </a:fld>
            <a:endParaRPr kumimoji="0" lang="en-US"/>
          </a:p>
        </p:txBody>
      </p:sp>
      <p:sp>
        <p:nvSpPr>
          <p:cNvPr id="9" name="Content Placeholder 8"/>
          <p:cNvSpPr>
            <a:spLocks noGrp="1"/>
          </p:cNvSpPr>
          <p:nvPr>
            <p:ph sz="quarter" idx="1"/>
          </p:nvPr>
        </p:nvSpPr>
        <p:spPr>
          <a:xfrm>
            <a:off x="1216184" y="1447800"/>
            <a:ext cx="4986354"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62325" y="1447800"/>
            <a:ext cx="4986354"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6184" y="273050"/>
            <a:ext cx="10337562"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6184" y="1447800"/>
            <a:ext cx="4966084"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587662" y="1447800"/>
            <a:ext cx="4966084"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6F42FDE4-A7DD-41A7-A0A6-9B649FB43336}" type="slidenum">
              <a:rPr kumimoji="0" lang="en-US" smtClean="0"/>
              <a:t>‹#›</a:t>
            </a:fld>
            <a:endParaRPr kumimoji="0" lang="en-US"/>
          </a:p>
        </p:txBody>
      </p:sp>
      <p:sp>
        <p:nvSpPr>
          <p:cNvPr id="11" name="Content Placeholder 10"/>
          <p:cNvSpPr>
            <a:spLocks noGrp="1"/>
          </p:cNvSpPr>
          <p:nvPr>
            <p:ph sz="half" idx="2"/>
          </p:nvPr>
        </p:nvSpPr>
        <p:spPr>
          <a:xfrm>
            <a:off x="1216184" y="2247900"/>
            <a:ext cx="4966084"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587662" y="2247900"/>
            <a:ext cx="4966084"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6F42FDE4-A7DD-41A7-A0A6-9B649FB43336}" type="slidenum">
              <a:rPr kumimoji="0" lang="en-US" smtClean="0"/>
              <a:t>‹#›</a:t>
            </a:fld>
            <a:endParaRPr kumimoji="0"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61838"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85133" y="69755"/>
            <a:ext cx="11988098"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216184" y="273050"/>
            <a:ext cx="10337562"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6184" y="1600200"/>
            <a:ext cx="2533716"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6F42FDE4-A7DD-41A7-A0A6-9B649FB43336}" type="slidenum">
              <a:rPr kumimoji="0" lang="en-US" smtClean="0"/>
              <a:t>‹#›</a:t>
            </a:fld>
            <a:endParaRPr kumimoji="0" lang="en-US"/>
          </a:p>
        </p:txBody>
      </p:sp>
      <p:sp>
        <p:nvSpPr>
          <p:cNvPr id="11" name="Content Placeholder 10"/>
          <p:cNvSpPr>
            <a:spLocks noGrp="1"/>
          </p:cNvSpPr>
          <p:nvPr>
            <p:ph sz="quarter" idx="1"/>
          </p:nvPr>
        </p:nvSpPr>
        <p:spPr>
          <a:xfrm>
            <a:off x="3952597" y="1600200"/>
            <a:ext cx="7601149"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6184" y="4900550"/>
            <a:ext cx="972947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6184" y="5445825"/>
            <a:ext cx="972947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CA" dirty="0"/>
          </a:p>
        </p:txBody>
      </p:sp>
      <p:sp>
        <p:nvSpPr>
          <p:cNvPr id="6" name="Footer Placeholder 5"/>
          <p:cNvSpPr>
            <a:spLocks noGrp="1"/>
          </p:cNvSpPr>
          <p:nvPr>
            <p:ph type="ftr" sz="quarter" idx="11"/>
          </p:nvPr>
        </p:nvSpPr>
        <p:spPr>
          <a:xfrm>
            <a:off x="1216184" y="6172200"/>
            <a:ext cx="5168781" cy="457200"/>
          </a:xfrm>
        </p:spPr>
        <p:txBody>
          <a:bodyPr/>
          <a:lstStyle/>
          <a:p>
            <a:endParaRPr lang="en-CA" dirty="0"/>
          </a:p>
        </p:txBody>
      </p:sp>
      <p:sp>
        <p:nvSpPr>
          <p:cNvPr id="7" name="Slide Number Placeholder 6"/>
          <p:cNvSpPr>
            <a:spLocks noGrp="1"/>
          </p:cNvSpPr>
          <p:nvPr>
            <p:ph type="sldNum" sz="quarter" idx="12"/>
          </p:nvPr>
        </p:nvSpPr>
        <p:spPr>
          <a:xfrm>
            <a:off x="194589" y="6208776"/>
            <a:ext cx="608092" cy="457200"/>
          </a:xfrm>
        </p:spPr>
        <p:txBody>
          <a:bodyPr/>
          <a:lstStyle/>
          <a:p>
            <a:fld id="{6F42FDE4-A7DD-41A7-A0A6-9B649FB43336}" type="slidenum">
              <a:rPr kumimoji="0" lang="en-US" smtClean="0"/>
              <a:t>‹#›</a:t>
            </a:fld>
            <a:endParaRPr kumimoji="0" lang="en-US" dirty="0"/>
          </a:p>
        </p:txBody>
      </p:sp>
      <p:sp>
        <p:nvSpPr>
          <p:cNvPr id="11" name="Rectangle 10"/>
          <p:cNvSpPr/>
          <p:nvPr/>
        </p:nvSpPr>
        <p:spPr>
          <a:xfrm flipV="1">
            <a:off x="90851" y="4683555"/>
            <a:ext cx="1197941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91119" y="4650475"/>
            <a:ext cx="11979143"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91122" y="4773225"/>
            <a:ext cx="11979140"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90853" y="66676"/>
            <a:ext cx="11972804"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 Target="../slides/slide3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61838"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85133" y="69755"/>
            <a:ext cx="11988098"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1216184" y="274638"/>
            <a:ext cx="10337562"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6184" y="1447800"/>
            <a:ext cx="10337562"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09241" y="6191250"/>
            <a:ext cx="3293831" cy="476250"/>
          </a:xfrm>
          <a:prstGeom prst="rect">
            <a:avLst/>
          </a:prstGeom>
        </p:spPr>
        <p:txBody>
          <a:bodyPr anchor="ctr" anchorCtr="0"/>
          <a:lstStyle>
            <a:lvl1pPr algn="r" eaLnBrk="1" latinLnBrk="0" hangingPunct="1">
              <a:defRPr kumimoji="0" sz="1400">
                <a:solidFill>
                  <a:schemeClr val="tx2"/>
                </a:solidFill>
              </a:defRPr>
            </a:lvl1pPr>
          </a:lstStyle>
          <a:p>
            <a:endParaRPr lang="en-CA" dirty="0"/>
          </a:p>
        </p:txBody>
      </p:sp>
      <p:sp>
        <p:nvSpPr>
          <p:cNvPr id="3" name="Footer Placeholder 2"/>
          <p:cNvSpPr>
            <a:spLocks noGrp="1"/>
          </p:cNvSpPr>
          <p:nvPr>
            <p:ph type="ftr" sz="quarter" idx="3"/>
          </p:nvPr>
        </p:nvSpPr>
        <p:spPr>
          <a:xfrm>
            <a:off x="1216184" y="6172200"/>
            <a:ext cx="5270130" cy="457200"/>
          </a:xfrm>
          <a:prstGeom prst="rect">
            <a:avLst/>
          </a:prstGeom>
        </p:spPr>
        <p:txBody>
          <a:bodyPr anchor="ctr" anchorCtr="0"/>
          <a:lstStyle>
            <a:lvl1pPr eaLnBrk="1" latinLnBrk="0" hangingPunct="1">
              <a:defRPr kumimoji="0" sz="1400">
                <a:solidFill>
                  <a:schemeClr val="tx2"/>
                </a:solidFill>
              </a:defRPr>
            </a:lvl1pPr>
          </a:lstStyle>
          <a:p>
            <a:endParaRPr lang="en-CA" dirty="0"/>
          </a:p>
        </p:txBody>
      </p:sp>
      <p:sp>
        <p:nvSpPr>
          <p:cNvPr id="23" name="Slide Number Placeholder 22"/>
          <p:cNvSpPr>
            <a:spLocks noGrp="1"/>
          </p:cNvSpPr>
          <p:nvPr>
            <p:ph type="sldNum" sz="quarter" idx="4"/>
          </p:nvPr>
        </p:nvSpPr>
        <p:spPr>
          <a:xfrm>
            <a:off x="194589" y="6210300"/>
            <a:ext cx="608092"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lgn="ctr" eaLnBrk="1" latinLnBrk="0" hangingPunct="1"/>
            <a:fld id="{6F42FDE4-A7DD-41A7-A0A6-9B649FB43336}" type="slidenum">
              <a:rPr kumimoji="0" lang="en-US" smtClean="0"/>
              <a:t>‹#›</a:t>
            </a:fld>
            <a:endParaRPr kumimoji="0" lang="en-US" sz="1400" dirty="0">
              <a:solidFill>
                <a:srgbClr val="FFFFFF"/>
              </a:solidFill>
              <a:latin typeface="+mj-lt"/>
              <a:ea typeface="+mj-ea"/>
              <a:cs typeface="+mj-cs"/>
            </a:endParaRPr>
          </a:p>
        </p:txBody>
      </p:sp>
      <p:sp>
        <p:nvSpPr>
          <p:cNvPr id="10" name="Rectangle 9"/>
          <p:cNvSpPr txBox="1">
            <a:spLocks noChangeArrowheads="1"/>
          </p:cNvSpPr>
          <p:nvPr userDrawn="1"/>
        </p:nvSpPr>
        <p:spPr bwMode="auto">
          <a:xfrm>
            <a:off x="8817333" y="6400801"/>
            <a:ext cx="283776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710" tIns="60854" rIns="121710" bIns="60854" numCol="1" anchor="t" anchorCtr="0" compatLnSpc="1">
            <a:prstTxWarp prst="textNoShape">
              <a:avLst/>
            </a:prstTxWarp>
          </a:bodyPr>
          <a:lstStyle>
            <a:defPPr>
              <a:defRPr lang="en-US"/>
            </a:defPPr>
            <a:lvl1pPr marL="0" algn="l" defTabSz="914400" rtl="0" eaLnBrk="1" latinLnBrk="0" hangingPunct="1">
              <a:spcBef>
                <a:spcPct val="0"/>
              </a:spcBef>
              <a:defRPr sz="1200" kern="1200" baseline="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217249" rtl="0" eaLnBrk="1" fontAlgn="auto" latinLnBrk="0" hangingPunct="1">
              <a:lnSpc>
                <a:spcPct val="100000"/>
              </a:lnSpc>
              <a:spcBef>
                <a:spcPct val="0"/>
              </a:spcBef>
              <a:spcAft>
                <a:spcPts val="0"/>
              </a:spcAft>
              <a:buClrTx/>
              <a:buSzTx/>
              <a:buFontTx/>
              <a:buNone/>
              <a:tabLst/>
              <a:defRPr/>
            </a:pPr>
            <a:r>
              <a:rPr kumimoji="0" lang="en-CA" sz="1200" b="0" i="0" u="none" strike="noStrike" kern="1200" cap="none" spc="0" normalizeH="0" baseline="0" noProof="0" dirty="0">
                <a:ln>
                  <a:noFill/>
                </a:ln>
                <a:solidFill>
                  <a:srgbClr val="808080"/>
                </a:solidFill>
                <a:effectLst/>
                <a:uLnTx/>
                <a:uFillTx/>
                <a:latin typeface="Arial" pitchFamily="34" charset="0"/>
                <a:ea typeface="+mn-ea"/>
                <a:cs typeface="Arial" pitchFamily="34" charset="0"/>
              </a:rPr>
              <a:t>Slide </a:t>
            </a:r>
            <a:fld id="{2968B3A8-95E4-48D8-8627-D9196CCF8F91}" type="slidenum">
              <a:rPr kumimoji="0" lang="en-CA" sz="1200" b="0" i="0" u="none" strike="noStrike" kern="1200" cap="none" spc="0" normalizeH="0" baseline="0" noProof="0" smtClean="0">
                <a:ln>
                  <a:noFill/>
                </a:ln>
                <a:solidFill>
                  <a:srgbClr val="808080"/>
                </a:solidFill>
                <a:effectLst/>
                <a:uLnTx/>
                <a:uFillTx/>
                <a:latin typeface="Arial" pitchFamily="34" charset="0"/>
                <a:ea typeface="+mn-ea"/>
                <a:cs typeface="Arial" pitchFamily="34" charset="0"/>
              </a:rPr>
              <a:pPr marL="0" marR="0" lvl="0" indent="0" algn="r" defTabSz="1217249" rtl="0" eaLnBrk="1" fontAlgn="auto" latinLnBrk="0" hangingPunct="1">
                <a:lnSpc>
                  <a:spcPct val="100000"/>
                </a:lnSpc>
                <a:spcBef>
                  <a:spcPct val="0"/>
                </a:spcBef>
                <a:spcAft>
                  <a:spcPts val="0"/>
                </a:spcAft>
                <a:buClrTx/>
                <a:buSzTx/>
                <a:buFontTx/>
                <a:buNone/>
                <a:tabLst/>
                <a:defRPr/>
              </a:pPr>
              <a:t>‹#›</a:t>
            </a:fld>
            <a:r>
              <a:rPr kumimoji="0" lang="en-CA" sz="1200" b="0" i="0" u="none" strike="noStrike" kern="1200" cap="none" spc="0" normalizeH="0" baseline="0" noProof="0" dirty="0">
                <a:ln>
                  <a:noFill/>
                </a:ln>
                <a:solidFill>
                  <a:srgbClr val="808080"/>
                </a:solidFill>
                <a:effectLst/>
                <a:uLnTx/>
                <a:uFillTx/>
                <a:latin typeface="Arial" pitchFamily="34" charset="0"/>
                <a:ea typeface="+mn-ea"/>
                <a:cs typeface="Arial" pitchFamily="34" charset="0"/>
              </a:rPr>
              <a:t> of 50</a:t>
            </a:r>
            <a:endParaRPr kumimoji="0" lang="en-CA" sz="12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
        <p:nvSpPr>
          <p:cNvPr id="11" name="Rectangle 43">
            <a:hlinkClick r:id="rId15" action="ppaction://hlinksldjump"/>
          </p:cNvPr>
          <p:cNvSpPr>
            <a:spLocks noChangeArrowheads="1"/>
          </p:cNvSpPr>
          <p:nvPr userDrawn="1"/>
        </p:nvSpPr>
        <p:spPr bwMode="auto">
          <a:xfrm>
            <a:off x="494935" y="6291261"/>
            <a:ext cx="2978368" cy="490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710" tIns="60854" rIns="121710" bIns="60854" anchor="ctr"/>
          <a:lstStyle/>
          <a:p>
            <a:endParaRPr lang="en-CA" dirty="0"/>
          </a:p>
        </p:txBody>
      </p:sp>
      <p:sp>
        <p:nvSpPr>
          <p:cNvPr id="12" name="TextBox 11"/>
          <p:cNvSpPr txBox="1"/>
          <p:nvPr userDrawn="1"/>
        </p:nvSpPr>
        <p:spPr>
          <a:xfrm>
            <a:off x="502920" y="6400802"/>
            <a:ext cx="4357992" cy="307579"/>
          </a:xfrm>
          <a:prstGeom prst="rect">
            <a:avLst/>
          </a:prstGeom>
          <a:solidFill>
            <a:schemeClr val="bg1"/>
          </a:solidFill>
        </p:spPr>
        <p:txBody>
          <a:bodyPr wrap="square" lIns="121725" tIns="60862" rIns="121725" bIns="60862" rtlCol="0">
            <a:spAutoFit/>
          </a:bodyPr>
          <a:lstStyle/>
          <a:p>
            <a:r>
              <a:rPr lang="en-CA" sz="1200" dirty="0">
                <a:solidFill>
                  <a:srgbClr val="898989"/>
                </a:solidFill>
                <a:latin typeface="Arial" pitchFamily="34" charset="0"/>
              </a:rPr>
              <a:t>©2017</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61" r:id="rId13"/>
  </p:sldLayoutIdLst>
  <p:hf sldNum="0"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50.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image" Target="../media/image57.jpeg"/></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5319" y="1447800"/>
            <a:ext cx="6019800" cy="2286000"/>
          </a:xfrm>
        </p:spPr>
        <p:txBody>
          <a:bodyPr>
            <a:normAutofit/>
          </a:bodyPr>
          <a:lstStyle/>
          <a:p>
            <a:pPr marL="0" indent="0" algn="ctr"/>
            <a:r>
              <a:rPr lang="en-US" sz="2800" dirty="0">
                <a:solidFill>
                  <a:schemeClr val="tx1"/>
                </a:solidFill>
              </a:rPr>
              <a:t>Extruded Aluminum Trim Products:</a:t>
            </a:r>
            <a:br>
              <a:rPr lang="en-US" sz="2800" dirty="0">
                <a:solidFill>
                  <a:schemeClr val="tx1"/>
                </a:solidFill>
              </a:rPr>
            </a:br>
            <a:r>
              <a:rPr lang="en-US" sz="2800" dirty="0">
                <a:solidFill>
                  <a:schemeClr val="tx1"/>
                </a:solidFill>
              </a:rPr>
              <a:t>Innovative Solutions for </a:t>
            </a:r>
            <a:br>
              <a:rPr lang="en-US" sz="2800" dirty="0">
                <a:solidFill>
                  <a:schemeClr val="tx1"/>
                </a:solidFill>
              </a:rPr>
            </a:br>
            <a:r>
              <a:rPr lang="en-US" sz="2800" dirty="0">
                <a:solidFill>
                  <a:schemeClr val="tx1"/>
                </a:solidFill>
              </a:rPr>
              <a:t>Interior Applications</a:t>
            </a:r>
            <a:endParaRPr lang="en-CA" sz="2800" dirty="0">
              <a:solidFill>
                <a:schemeClr val="tx1"/>
              </a:solidFill>
            </a:endParaRPr>
          </a:p>
        </p:txBody>
      </p:sp>
      <p:cxnSp>
        <p:nvCxnSpPr>
          <p:cNvPr id="6" name="Straight Connector 5"/>
          <p:cNvCxnSpPr/>
          <p:nvPr/>
        </p:nvCxnSpPr>
        <p:spPr>
          <a:xfrm>
            <a:off x="6538119" y="1524000"/>
            <a:ext cx="562371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2515" y="3810000"/>
            <a:ext cx="3416808" cy="2474976"/>
          </a:xfrm>
          <a:prstGeom prst="rect">
            <a:avLst/>
          </a:prstGeom>
        </p:spPr>
      </p:pic>
    </p:spTree>
    <p:extLst>
      <p:ext uri="{BB962C8B-B14F-4D97-AF65-F5344CB8AC3E}">
        <p14:creationId xmlns:p14="http://schemas.microsoft.com/office/powerpoint/2010/main" val="253032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7151"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5152" y="1524000"/>
            <a:ext cx="3765565" cy="4185563"/>
          </a:xfrm>
          <a:prstGeom prst="rect">
            <a:avLst/>
          </a:prstGeom>
          <a:noFill/>
        </p:spPr>
        <p:txBody>
          <a:bodyPr wrap="square" lIns="121725" tIns="60862" rIns="121725" bIns="60862" rtlCol="0">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Aluminum is the most abundant mineral in the earth's crust. Derived from bauxite,  and is mined from the earth.</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After initial mining process, a form called alumina undergoes smelting and alloying, producing solid billets of cast metal from which extruded aluminum shapes or profiles are made.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Billets are 8” – 12” diameter</a:t>
            </a:r>
          </a:p>
          <a:p>
            <a:pPr marL="171450" indent="-171450">
              <a:buFont typeface="Arial" panose="020B0604020202020204" pitchFamily="34" charset="0"/>
              <a:buChar char="•"/>
            </a:pPr>
            <a:endParaRPr lang="en-CA" sz="1200" dirty="0"/>
          </a:p>
        </p:txBody>
      </p:sp>
      <p:sp>
        <p:nvSpPr>
          <p:cNvPr id="2" name="Title 1"/>
          <p:cNvSpPr>
            <a:spLocks noGrp="1"/>
          </p:cNvSpPr>
          <p:nvPr>
            <p:ph type="title"/>
          </p:nvPr>
        </p:nvSpPr>
        <p:spPr>
          <a:xfrm>
            <a:off x="715335" y="152400"/>
            <a:ext cx="6660984" cy="1143000"/>
          </a:xfrm>
          <a:ln w="19050">
            <a:noFill/>
          </a:ln>
        </p:spPr>
        <p:txBody>
          <a:bodyPr>
            <a:normAutofit/>
          </a:bodyPr>
          <a:lstStyle/>
          <a:p>
            <a:pPr marL="0" indent="0"/>
            <a:r>
              <a:rPr lang="en-US" sz="3000" dirty="0">
                <a:solidFill>
                  <a:schemeClr val="tx1"/>
                </a:solidFill>
              </a:rPr>
              <a:t>What Is Aluminum Extrusion?</a:t>
            </a:r>
            <a:br>
              <a:rPr lang="en-US" sz="3200" dirty="0">
                <a:solidFill>
                  <a:schemeClr val="tx1"/>
                </a:solidFill>
              </a:rPr>
            </a:br>
            <a:endParaRPr lang="en-CA" sz="2000" dirty="0">
              <a:solidFill>
                <a:schemeClr val="tx1"/>
              </a:solidFill>
            </a:endParaRPr>
          </a:p>
        </p:txBody>
      </p:sp>
      <p:cxnSp>
        <p:nvCxnSpPr>
          <p:cNvPr id="12" name="Straight Connector 11"/>
          <p:cNvCxnSpPr/>
          <p:nvPr/>
        </p:nvCxnSpPr>
        <p:spPr>
          <a:xfrm>
            <a:off x="5014119" y="1295400"/>
            <a:ext cx="0" cy="434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519" y="914402"/>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8119" y="1600200"/>
            <a:ext cx="3683794" cy="3683794"/>
          </a:xfrm>
          <a:prstGeom prst="rect">
            <a:avLst/>
          </a:prstGeom>
        </p:spPr>
      </p:pic>
    </p:spTree>
    <p:extLst>
      <p:ext uri="{BB962C8B-B14F-4D97-AF65-F5344CB8AC3E}">
        <p14:creationId xmlns:p14="http://schemas.microsoft.com/office/powerpoint/2010/main" val="122515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15154" y="1931514"/>
            <a:ext cx="3291736" cy="3446900"/>
          </a:xfrm>
          <a:prstGeom prst="rect">
            <a:avLst/>
          </a:prstGeom>
          <a:noFill/>
        </p:spPr>
        <p:txBody>
          <a:bodyPr wrap="square" lIns="121725" tIns="60862" rIns="121725" bIns="60862" rtlCol="0">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Once the billets are created and heated they are pressed through the die which creates the intended extrusion shape.</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After passing through the die it will go through a backer and bolster which maintain the shape will adding space</a:t>
            </a:r>
          </a:p>
          <a:p>
            <a:pPr marL="171450" indent="-171450">
              <a:buFont typeface="Arial" panose="020B0604020202020204" pitchFamily="34" charset="0"/>
              <a:buChar char="•"/>
            </a:pPr>
            <a:endParaRPr lang="en-CA" sz="1800"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319" y="1524000"/>
            <a:ext cx="5283869" cy="3886200"/>
          </a:xfrm>
          <a:prstGeom prst="rect">
            <a:avLst/>
          </a:prstGeom>
        </p:spPr>
      </p:pic>
      <p:sp>
        <p:nvSpPr>
          <p:cNvPr id="2" name="Title 1"/>
          <p:cNvSpPr>
            <a:spLocks noGrp="1"/>
          </p:cNvSpPr>
          <p:nvPr>
            <p:ph type="title"/>
          </p:nvPr>
        </p:nvSpPr>
        <p:spPr>
          <a:xfrm>
            <a:off x="715335" y="152400"/>
            <a:ext cx="6660984" cy="1143000"/>
          </a:xfrm>
          <a:ln w="19050">
            <a:noFill/>
          </a:ln>
        </p:spPr>
        <p:txBody>
          <a:bodyPr>
            <a:normAutofit/>
          </a:bodyPr>
          <a:lstStyle/>
          <a:p>
            <a:pPr marL="0" indent="0"/>
            <a:r>
              <a:rPr lang="en-US" sz="3000" dirty="0">
                <a:solidFill>
                  <a:schemeClr val="tx1"/>
                </a:solidFill>
              </a:rPr>
              <a:t>What Is Aluminum Extrusion?</a:t>
            </a:r>
            <a:br>
              <a:rPr lang="en-US" sz="3200" dirty="0">
                <a:solidFill>
                  <a:schemeClr val="tx1"/>
                </a:solidFill>
              </a:rPr>
            </a:br>
            <a:endParaRPr lang="en-CA" sz="2000" dirty="0">
              <a:solidFill>
                <a:schemeClr val="tx1"/>
              </a:solidFill>
            </a:endParaRPr>
          </a:p>
        </p:txBody>
      </p:sp>
      <p:cxnSp>
        <p:nvCxnSpPr>
          <p:cNvPr id="12" name="Straight Connector 11"/>
          <p:cNvCxnSpPr/>
          <p:nvPr/>
        </p:nvCxnSpPr>
        <p:spPr>
          <a:xfrm>
            <a:off x="5014119" y="1295400"/>
            <a:ext cx="0" cy="434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519" y="914402"/>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068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5335" y="152400"/>
            <a:ext cx="6660984" cy="1143000"/>
          </a:xfrm>
          <a:ln w="19050">
            <a:noFill/>
          </a:ln>
        </p:spPr>
        <p:txBody>
          <a:bodyPr>
            <a:normAutofit/>
          </a:bodyPr>
          <a:lstStyle/>
          <a:p>
            <a:pPr marL="0" indent="0"/>
            <a:r>
              <a:rPr lang="en-US" sz="3000" dirty="0">
                <a:solidFill>
                  <a:schemeClr val="tx1"/>
                </a:solidFill>
              </a:rPr>
              <a:t>What Is Aluminum Extrusion?</a:t>
            </a:r>
            <a:br>
              <a:rPr lang="en-US" sz="3200" dirty="0">
                <a:solidFill>
                  <a:schemeClr val="tx1"/>
                </a:solidFill>
              </a:rPr>
            </a:br>
            <a:endParaRPr lang="en-CA" sz="2000" dirty="0">
              <a:solidFill>
                <a:schemeClr val="tx1"/>
              </a:solidFill>
            </a:endParaRPr>
          </a:p>
        </p:txBody>
      </p:sp>
      <p:cxnSp>
        <p:nvCxnSpPr>
          <p:cNvPr id="12" name="Straight Connector 11"/>
          <p:cNvCxnSpPr/>
          <p:nvPr/>
        </p:nvCxnSpPr>
        <p:spPr>
          <a:xfrm>
            <a:off x="5151439" y="1295400"/>
            <a:ext cx="0" cy="434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519" y="914402"/>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519" y="1828800"/>
            <a:ext cx="4181931" cy="3136449"/>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2439" y="1828800"/>
            <a:ext cx="4183234" cy="3136449"/>
          </a:xfrm>
          <a:prstGeom prst="rect">
            <a:avLst/>
          </a:prstGeom>
        </p:spPr>
      </p:pic>
    </p:spTree>
    <p:extLst>
      <p:ext uri="{BB962C8B-B14F-4D97-AF65-F5344CB8AC3E}">
        <p14:creationId xmlns:p14="http://schemas.microsoft.com/office/powerpoint/2010/main" val="822492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5335" y="152400"/>
            <a:ext cx="6660984" cy="1143000"/>
          </a:xfrm>
          <a:ln w="19050">
            <a:noFill/>
          </a:ln>
        </p:spPr>
        <p:txBody>
          <a:bodyPr>
            <a:normAutofit/>
          </a:bodyPr>
          <a:lstStyle/>
          <a:p>
            <a:pPr marL="0" indent="0"/>
            <a:r>
              <a:rPr lang="en-US" sz="3000" dirty="0">
                <a:solidFill>
                  <a:schemeClr val="tx1"/>
                </a:solidFill>
              </a:rPr>
              <a:t>What Is Aluminum Extrusion?</a:t>
            </a:r>
            <a:br>
              <a:rPr lang="en-US" sz="3200" dirty="0">
                <a:solidFill>
                  <a:schemeClr val="tx1"/>
                </a:solidFill>
              </a:rPr>
            </a:br>
            <a:endParaRPr lang="en-CA" sz="2000" dirty="0">
              <a:solidFill>
                <a:schemeClr val="tx1"/>
              </a:solidFill>
            </a:endParaRPr>
          </a:p>
        </p:txBody>
      </p:sp>
      <p:cxnSp>
        <p:nvCxnSpPr>
          <p:cNvPr id="12" name="Straight Connector 11"/>
          <p:cNvCxnSpPr/>
          <p:nvPr/>
        </p:nvCxnSpPr>
        <p:spPr>
          <a:xfrm>
            <a:off x="6042819" y="1290637"/>
            <a:ext cx="0" cy="434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519" y="914402"/>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719" y="1523656"/>
            <a:ext cx="4953000" cy="382371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19" y="2339863"/>
            <a:ext cx="4865009" cy="2349664"/>
          </a:xfrm>
          <a:prstGeom prst="rect">
            <a:avLst/>
          </a:prstGeom>
        </p:spPr>
      </p:pic>
    </p:spTree>
    <p:extLst>
      <p:ext uri="{BB962C8B-B14F-4D97-AF65-F5344CB8AC3E}">
        <p14:creationId xmlns:p14="http://schemas.microsoft.com/office/powerpoint/2010/main" val="320662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5335" y="152400"/>
            <a:ext cx="6660984" cy="1143000"/>
          </a:xfrm>
          <a:ln w="19050">
            <a:noFill/>
          </a:ln>
        </p:spPr>
        <p:txBody>
          <a:bodyPr>
            <a:normAutofit/>
          </a:bodyPr>
          <a:lstStyle/>
          <a:p>
            <a:pPr marL="0" indent="0"/>
            <a:r>
              <a:rPr lang="en-US" sz="3000" dirty="0">
                <a:solidFill>
                  <a:schemeClr val="tx1"/>
                </a:solidFill>
              </a:rPr>
              <a:t>What Is Aluminum Extrusion?</a:t>
            </a:r>
            <a:br>
              <a:rPr lang="en-US" sz="3200" dirty="0">
                <a:solidFill>
                  <a:schemeClr val="tx1"/>
                </a:solidFill>
              </a:rPr>
            </a:br>
            <a:endParaRPr lang="en-CA" sz="2000" dirty="0">
              <a:solidFill>
                <a:schemeClr val="tx1"/>
              </a:solidFill>
            </a:endParaRPr>
          </a:p>
        </p:txBody>
      </p:sp>
      <p:cxnSp>
        <p:nvCxnSpPr>
          <p:cNvPr id="15" name="Straight Connector 14"/>
          <p:cNvCxnSpPr/>
          <p:nvPr/>
        </p:nvCxnSpPr>
        <p:spPr>
          <a:xfrm>
            <a:off x="594519" y="914402"/>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718" y="1739683"/>
            <a:ext cx="10058400" cy="3550023"/>
          </a:xfrm>
          <a:prstGeom prst="rect">
            <a:avLst/>
          </a:prstGeom>
        </p:spPr>
      </p:pic>
    </p:spTree>
    <p:extLst>
      <p:ext uri="{BB962C8B-B14F-4D97-AF65-F5344CB8AC3E}">
        <p14:creationId xmlns:p14="http://schemas.microsoft.com/office/powerpoint/2010/main" val="4020474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5335" y="152400"/>
            <a:ext cx="6660984" cy="1143000"/>
          </a:xfrm>
          <a:ln w="19050">
            <a:noFill/>
          </a:ln>
        </p:spPr>
        <p:txBody>
          <a:bodyPr>
            <a:normAutofit/>
          </a:bodyPr>
          <a:lstStyle/>
          <a:p>
            <a:pPr marL="0" indent="0"/>
            <a:r>
              <a:rPr lang="en-US" sz="3000" dirty="0">
                <a:solidFill>
                  <a:schemeClr val="tx1"/>
                </a:solidFill>
              </a:rPr>
              <a:t>What Is Aluminum Extrusion?</a:t>
            </a:r>
            <a:br>
              <a:rPr lang="en-US" sz="3200" dirty="0">
                <a:solidFill>
                  <a:schemeClr val="tx1"/>
                </a:solidFill>
              </a:rPr>
            </a:br>
            <a:endParaRPr lang="en-CA" sz="2000" dirty="0">
              <a:solidFill>
                <a:schemeClr val="tx1"/>
              </a:solidFill>
            </a:endParaRPr>
          </a:p>
        </p:txBody>
      </p:sp>
      <p:cxnSp>
        <p:nvCxnSpPr>
          <p:cNvPr id="12" name="Straight Connector 11"/>
          <p:cNvCxnSpPr/>
          <p:nvPr/>
        </p:nvCxnSpPr>
        <p:spPr>
          <a:xfrm>
            <a:off x="6842919" y="1295400"/>
            <a:ext cx="0" cy="434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94519" y="914402"/>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7719" y="1295400"/>
            <a:ext cx="4724400" cy="4343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20" y="1295400"/>
            <a:ext cx="6136480" cy="4343400"/>
          </a:xfrm>
          <a:prstGeom prst="rect">
            <a:avLst/>
          </a:prstGeom>
        </p:spPr>
      </p:pic>
    </p:spTree>
    <p:extLst>
      <p:ext uri="{BB962C8B-B14F-4D97-AF65-F5344CB8AC3E}">
        <p14:creationId xmlns:p14="http://schemas.microsoft.com/office/powerpoint/2010/main" val="971426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9719" y="38447"/>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3119" y="97220"/>
            <a:ext cx="5257800" cy="1219200"/>
          </a:xfrm>
        </p:spPr>
        <p:txBody>
          <a:bodyPr>
            <a:normAutofit/>
          </a:bodyPr>
          <a:lstStyle/>
          <a:p>
            <a:pPr marL="0" indent="0"/>
            <a:r>
              <a:rPr lang="en-US" sz="3000" dirty="0">
                <a:solidFill>
                  <a:schemeClr val="tx1"/>
                </a:solidFill>
              </a:rPr>
              <a:t>Type 6063 – T5 Aluminum:</a:t>
            </a:r>
            <a:br>
              <a:rPr lang="en-US" sz="3200" dirty="0">
                <a:solidFill>
                  <a:schemeClr val="tx1"/>
                </a:solidFill>
              </a:rPr>
            </a:br>
            <a:endParaRPr lang="en-CA" sz="2000" dirty="0">
              <a:solidFill>
                <a:schemeClr val="tx1"/>
              </a:solidFill>
            </a:endParaRPr>
          </a:p>
        </p:txBody>
      </p:sp>
      <p:sp>
        <p:nvSpPr>
          <p:cNvPr id="4" name="TextBox 3"/>
          <p:cNvSpPr txBox="1"/>
          <p:nvPr/>
        </p:nvSpPr>
        <p:spPr>
          <a:xfrm>
            <a:off x="91445" y="1274378"/>
            <a:ext cx="5055763" cy="5108893"/>
          </a:xfrm>
          <a:prstGeom prst="rect">
            <a:avLst/>
          </a:prstGeom>
          <a:noFill/>
        </p:spPr>
        <p:txBody>
          <a:bodyPr wrap="square" lIns="121725" tIns="60862" rIns="121725" bIns="60862" rtlCol="0">
            <a:spAutoFit/>
          </a:bodyPr>
          <a:lstStyle/>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Used for most extruded shapes</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Aluminum alloy with magnesium and silicon</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Very smooth surface</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Best alloy for anodizing</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T5 indicates it has been artificially aged and moderately heat-treated</a:t>
            </a:r>
          </a:p>
          <a:p>
            <a:pPr lvl="1"/>
            <a:endParaRPr lang="en-US" sz="1400" dirty="0">
              <a:solidFill>
                <a:schemeClr val="bg1"/>
              </a:solidFill>
              <a:latin typeface="Arial" panose="020B0604020202020204" pitchFamily="34" charset="0"/>
              <a:cs typeface="Arial" panose="020B0604020202020204" pitchFamily="34" charset="0"/>
            </a:endParaRPr>
          </a:p>
          <a:p>
            <a:pPr lvl="1"/>
            <a:endParaRPr lang="en-US" sz="14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endParaRPr lang="en-CA" sz="1200" dirty="0"/>
          </a:p>
        </p:txBody>
      </p:sp>
      <p:cxnSp>
        <p:nvCxnSpPr>
          <p:cNvPr id="8" name="Straight Connector 7"/>
          <p:cNvCxnSpPr/>
          <p:nvPr/>
        </p:nvCxnSpPr>
        <p:spPr>
          <a:xfrm>
            <a:off x="5852319" y="1219200"/>
            <a:ext cx="12229" cy="46503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6919" y="914400"/>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4319" y="1217002"/>
            <a:ext cx="4815844" cy="4650398"/>
          </a:xfrm>
          <a:prstGeom prst="rect">
            <a:avLst/>
          </a:prstGeom>
        </p:spPr>
      </p:pic>
    </p:spTree>
    <p:extLst>
      <p:ext uri="{BB962C8B-B14F-4D97-AF65-F5344CB8AC3E}">
        <p14:creationId xmlns:p14="http://schemas.microsoft.com/office/powerpoint/2010/main" val="3560167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Aluminum trim products are precisely manufactured</a:t>
            </a:r>
          </a:p>
          <a:p>
            <a:pPr lvl="0"/>
            <a:r>
              <a:rPr lang="en-US" sz="1800" dirty="0">
                <a:solidFill>
                  <a:prstClr val="white"/>
                </a:solidFill>
                <a:latin typeface="Arial" panose="020B0604020202020204" pitchFamily="34" charset="0"/>
                <a:cs typeface="Arial" panose="020B0604020202020204" pitchFamily="34" charset="0"/>
              </a:rPr>
              <a:t>     under extreme tolerances</a:t>
            </a:r>
          </a:p>
          <a:p>
            <a:pPr marL="285750" lvl="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Extrusions can become a part of the surface </a:t>
            </a:r>
          </a:p>
          <a:p>
            <a:pPr lvl="0"/>
            <a:r>
              <a:rPr lang="en-US" sz="1800" dirty="0">
                <a:solidFill>
                  <a:prstClr val="white"/>
                </a:solidFill>
                <a:latin typeface="Arial" panose="020B0604020202020204" pitchFamily="34" charset="0"/>
                <a:cs typeface="Arial" panose="020B0604020202020204" pitchFamily="34" charset="0"/>
              </a:rPr>
              <a:t>     or they can become the feature itself</a:t>
            </a:r>
          </a:p>
          <a:p>
            <a:pPr marL="285750" lvl="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Profiles are typically found 0.050” thickness</a:t>
            </a:r>
          </a:p>
          <a:p>
            <a:pPr marL="285750" lvl="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Complex shapes can be realized in one-piece </a:t>
            </a:r>
          </a:p>
          <a:p>
            <a:pPr lvl="0"/>
            <a:r>
              <a:rPr lang="en-US" sz="1800" dirty="0">
                <a:solidFill>
                  <a:prstClr val="white"/>
                </a:solidFill>
                <a:latin typeface="Arial" panose="020B0604020202020204" pitchFamily="34" charset="0"/>
                <a:cs typeface="Arial" panose="020B0604020202020204" pitchFamily="34" charset="0"/>
              </a:rPr>
              <a:t>     extruded aluminum sections </a:t>
            </a:r>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4785519" y="914399"/>
            <a:ext cx="7391398"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3119" y="97220"/>
            <a:ext cx="5257800" cy="1219200"/>
          </a:xfrm>
        </p:spPr>
        <p:txBody>
          <a:bodyPr>
            <a:normAutofit/>
          </a:bodyPr>
          <a:lstStyle/>
          <a:p>
            <a:pPr marL="0" indent="0"/>
            <a:r>
              <a:rPr lang="en-US" sz="3000" dirty="0">
                <a:solidFill>
                  <a:schemeClr val="tx1"/>
                </a:solidFill>
              </a:rPr>
              <a:t>Type 6063 – T5 Aluminum:</a:t>
            </a:r>
            <a:br>
              <a:rPr lang="en-US" sz="3200" dirty="0">
                <a:solidFill>
                  <a:schemeClr val="tx1"/>
                </a:solidFill>
              </a:rPr>
            </a:br>
            <a:endParaRPr lang="en-CA" sz="2000" dirty="0">
              <a:solidFill>
                <a:schemeClr val="tx1"/>
              </a:solidFill>
            </a:endParaRPr>
          </a:p>
        </p:txBody>
      </p:sp>
      <p:cxnSp>
        <p:nvCxnSpPr>
          <p:cNvPr id="8" name="Straight Connector 7"/>
          <p:cNvCxnSpPr/>
          <p:nvPr/>
        </p:nvCxnSpPr>
        <p:spPr>
          <a:xfrm>
            <a:off x="5852319" y="1219200"/>
            <a:ext cx="12229" cy="46503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6919" y="914400"/>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362" y="1176955"/>
            <a:ext cx="5949157" cy="4734888"/>
          </a:xfrm>
          <a:prstGeom prst="rect">
            <a:avLst/>
          </a:prstGeom>
        </p:spPr>
      </p:pic>
    </p:spTree>
    <p:extLst>
      <p:ext uri="{BB962C8B-B14F-4D97-AF65-F5344CB8AC3E}">
        <p14:creationId xmlns:p14="http://schemas.microsoft.com/office/powerpoint/2010/main" val="1433593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746919" y="914400"/>
            <a:ext cx="44195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594519" y="914400"/>
            <a:ext cx="11049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7086600" cy="1219200"/>
          </a:xfrm>
        </p:spPr>
        <p:txBody>
          <a:bodyPr>
            <a:normAutofit/>
          </a:bodyPr>
          <a:lstStyle/>
          <a:p>
            <a:pPr marL="0" indent="0"/>
            <a:r>
              <a:rPr lang="en-US" sz="3000" dirty="0">
                <a:solidFill>
                  <a:schemeClr val="tx1"/>
                </a:solidFill>
              </a:rPr>
              <a:t>Characteristics of Extruded Aluminum:</a:t>
            </a:r>
            <a:br>
              <a:rPr lang="en-US" sz="3200" dirty="0">
                <a:solidFill>
                  <a:schemeClr val="tx1"/>
                </a:solidFill>
              </a:rPr>
            </a:br>
            <a:endParaRPr lang="en-CA" sz="2000" dirty="0">
              <a:solidFill>
                <a:schemeClr val="tx1"/>
              </a:solidFill>
            </a:endParaRPr>
          </a:p>
        </p:txBody>
      </p:sp>
      <p:sp>
        <p:nvSpPr>
          <p:cNvPr id="4" name="TextBox 3"/>
          <p:cNvSpPr txBox="1"/>
          <p:nvPr/>
        </p:nvSpPr>
        <p:spPr>
          <a:xfrm>
            <a:off x="16449" y="1381582"/>
            <a:ext cx="10560269" cy="4831894"/>
          </a:xfrm>
          <a:prstGeom prst="rect">
            <a:avLst/>
          </a:prstGeom>
          <a:noFill/>
        </p:spPr>
        <p:txBody>
          <a:bodyPr wrap="square" lIns="121725" tIns="60862" rIns="121725" bIns="60862" rtlCol="0">
            <a:spAutoFit/>
          </a:bodyPr>
          <a:lstStyle/>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Fire resistant and non-combustible.</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Does not rust </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Resilient and can spring back from the shock of impact.</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Poses no health or physical hazards - exempt from the requirement of publishing material safety data sheets.</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Relatively inexpensive and may not require long lead times.</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Can add a design aesthetic to a wide range of interior applications. </a:t>
            </a:r>
          </a:p>
          <a:p>
            <a:pPr marL="894375" lvl="1"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Can be easily manufactured to accepted standard dimensional tolerances.</a:t>
            </a:r>
          </a:p>
          <a:p>
            <a:pPr lvl="1"/>
            <a:endParaRPr lang="en-US" sz="1400" dirty="0">
              <a:solidFill>
                <a:schemeClr val="bg1"/>
              </a:solidFill>
              <a:latin typeface="Arial" panose="020B0604020202020204" pitchFamily="34" charset="0"/>
              <a:cs typeface="Arial" panose="020B0604020202020204" pitchFamily="34" charset="0"/>
            </a:endParaRPr>
          </a:p>
          <a:p>
            <a:pPr lvl="1"/>
            <a:endParaRPr lang="en-US" sz="14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endParaRPr lang="en-CA" sz="1200" dirty="0"/>
          </a:p>
        </p:txBody>
      </p:sp>
    </p:spTree>
    <p:extLst>
      <p:ext uri="{BB962C8B-B14F-4D97-AF65-F5344CB8AC3E}">
        <p14:creationId xmlns:p14="http://schemas.microsoft.com/office/powerpoint/2010/main" val="2463698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83406" y="1905000"/>
            <a:ext cx="5055763" cy="3446900"/>
          </a:xfrm>
          <a:prstGeom prst="rect">
            <a:avLst/>
          </a:prstGeom>
          <a:noFill/>
        </p:spPr>
        <p:txBody>
          <a:bodyPr wrap="square" lIns="121725" tIns="60862" rIns="121725" bIns="60862" rtlCol="0">
            <a:spAutoFit/>
          </a:bodyPr>
          <a:lstStyle/>
          <a:p>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Lightweight. Weighs about one-third of most other metals.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Easier to handle and less expensive to ship.</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Strong. Trim profiles can be made as strong as needed for most applications. Strength of rigid metal prevents swelling and buckling.</a:t>
            </a:r>
          </a:p>
          <a:p>
            <a:pPr lvl="1"/>
            <a:endParaRPr lang="en-US" sz="1400" dirty="0">
              <a:solidFill>
                <a:schemeClr val="bg1"/>
              </a:solidFill>
              <a:latin typeface="Arial" panose="020B0604020202020204" pitchFamily="34" charset="0"/>
              <a:cs typeface="Arial" panose="020B0604020202020204" pitchFamily="34" charset="0"/>
            </a:endParaRPr>
          </a:p>
          <a:p>
            <a:pPr lvl="1"/>
            <a:endParaRPr lang="en-US" sz="14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endParaRPr lang="en-CA" sz="1200" dirty="0"/>
          </a:p>
        </p:txBody>
      </p:sp>
      <p:cxnSp>
        <p:nvCxnSpPr>
          <p:cNvPr id="8" name="Straight Connector 7"/>
          <p:cNvCxnSpPr/>
          <p:nvPr/>
        </p:nvCxnSpPr>
        <p:spPr>
          <a:xfrm>
            <a:off x="5852319" y="1219200"/>
            <a:ext cx="12229" cy="46503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46919" y="914400"/>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519" y="1311323"/>
            <a:ext cx="4572000" cy="4327477"/>
          </a:xfrm>
          <a:prstGeom prst="rect">
            <a:avLst/>
          </a:prstGeom>
        </p:spPr>
      </p:pic>
      <p:sp>
        <p:nvSpPr>
          <p:cNvPr id="16" name="Title 1"/>
          <p:cNvSpPr>
            <a:spLocks noGrp="1"/>
          </p:cNvSpPr>
          <p:nvPr>
            <p:ph type="title"/>
          </p:nvPr>
        </p:nvSpPr>
        <p:spPr>
          <a:xfrm>
            <a:off x="746919" y="76200"/>
            <a:ext cx="7086600" cy="1219200"/>
          </a:xfrm>
        </p:spPr>
        <p:txBody>
          <a:bodyPr>
            <a:normAutofit/>
          </a:bodyPr>
          <a:lstStyle/>
          <a:p>
            <a:pPr marL="0" indent="0"/>
            <a:r>
              <a:rPr lang="en-US" sz="3000" dirty="0">
                <a:solidFill>
                  <a:schemeClr val="tx1"/>
                </a:solidFill>
              </a:rPr>
              <a:t>Characteristics of Extruded Aluminum:</a:t>
            </a:r>
            <a:br>
              <a:rPr lang="en-US" sz="3200" dirty="0">
                <a:solidFill>
                  <a:schemeClr val="tx1"/>
                </a:solidFill>
              </a:rPr>
            </a:br>
            <a:endParaRPr lang="en-CA" sz="2000" dirty="0">
              <a:solidFill>
                <a:schemeClr val="tx1"/>
              </a:solidFill>
            </a:endParaRPr>
          </a:p>
        </p:txBody>
      </p:sp>
    </p:spTree>
    <p:extLst>
      <p:ext uri="{BB962C8B-B14F-4D97-AF65-F5344CB8AC3E}">
        <p14:creationId xmlns:p14="http://schemas.microsoft.com/office/powerpoint/2010/main" val="3404198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7037" y="152400"/>
            <a:ext cx="11047003" cy="1295400"/>
          </a:xfrm>
        </p:spPr>
        <p:txBody>
          <a:bodyPr>
            <a:normAutofit/>
          </a:bodyPr>
          <a:lstStyle/>
          <a:p>
            <a:pPr marL="0" indent="0"/>
            <a:r>
              <a:rPr lang="en-US" sz="3000" dirty="0">
                <a:solidFill>
                  <a:schemeClr val="tx1"/>
                </a:solidFill>
              </a:rPr>
              <a:t>Program Registration</a:t>
            </a:r>
            <a:br>
              <a:rPr lang="en-US" sz="3200" dirty="0">
                <a:solidFill>
                  <a:schemeClr val="tx1"/>
                </a:solidFill>
              </a:rPr>
            </a:br>
            <a:r>
              <a:rPr lang="en-US" sz="1400" dirty="0">
                <a:solidFill>
                  <a:schemeClr val="bg1"/>
                </a:solidFill>
              </a:rPr>
              <a:t>Course Number: XI_CEU </a:t>
            </a:r>
            <a:br>
              <a:rPr lang="en-US" sz="1400" dirty="0">
                <a:solidFill>
                  <a:schemeClr val="bg1"/>
                </a:solidFill>
              </a:rPr>
            </a:br>
            <a:r>
              <a:rPr lang="en-US" sz="1400" dirty="0">
                <a:solidFill>
                  <a:schemeClr val="bg1"/>
                </a:solidFill>
              </a:rPr>
              <a:t>Learning Units: 1.0 LU/HSW Hour</a:t>
            </a:r>
            <a:endParaRPr lang="en-CA" sz="1400" dirty="0">
              <a:solidFill>
                <a:schemeClr val="bg1"/>
              </a:solidFill>
            </a:endParaRPr>
          </a:p>
        </p:txBody>
      </p:sp>
      <p:sp>
        <p:nvSpPr>
          <p:cNvPr id="7" name="Pentagon 6"/>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9719" y="1472870"/>
            <a:ext cx="11658600" cy="4370229"/>
          </a:xfrm>
          <a:prstGeom prst="rect">
            <a:avLst/>
          </a:prstGeom>
          <a:noFill/>
        </p:spPr>
        <p:txBody>
          <a:bodyPr wrap="square" lIns="121725" tIns="60862" rIns="121725" bIns="60862" rtlCol="0">
            <a:spAutoFit/>
          </a:bodyPr>
          <a:lstStyle/>
          <a:p>
            <a:r>
              <a:rPr lang="en-US" sz="1800" dirty="0">
                <a:solidFill>
                  <a:schemeClr val="bg1"/>
                </a:solidFill>
                <a:latin typeface="Arial" pitchFamily="34" charset="0"/>
                <a:cs typeface="Arial" pitchFamily="34" charset="0"/>
              </a:rPr>
              <a:t>XtremeInterior is a Registered Provider with The American Institute of Architects Continuing Education Systems (AIA/CES). Credit(s) earned on completion of this program will be reported to AIA/CES for AIA members. Certificates of Completion for both AIA members and non-AIA members are available upon request.</a:t>
            </a:r>
            <a:br>
              <a:rPr lang="en-US" sz="1800" dirty="0">
                <a:solidFill>
                  <a:schemeClr val="bg1"/>
                </a:solidFill>
                <a:latin typeface="Arial" pitchFamily="34" charset="0"/>
                <a:cs typeface="Arial" pitchFamily="34" charset="0"/>
              </a:rPr>
            </a:br>
            <a:br>
              <a:rPr lang="en-US" sz="1800" dirty="0">
                <a:solidFill>
                  <a:schemeClr val="bg1"/>
                </a:solidFill>
                <a:latin typeface="Arial" pitchFamily="34" charset="0"/>
                <a:cs typeface="Arial" pitchFamily="34" charset="0"/>
              </a:rPr>
            </a:br>
            <a:r>
              <a:rPr lang="en-US" sz="1800" dirty="0">
                <a:solidFill>
                  <a:schemeClr val="bg1"/>
                </a:solidFill>
                <a:latin typeface="Arial" pitchFamily="34" charset="0"/>
                <a:cs typeface="Arial" pitchFamily="34" charset="0"/>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endParaRPr lang="en-US" sz="1800" dirty="0">
              <a:solidFill>
                <a:schemeClr val="bg1"/>
              </a:solidFill>
              <a:latin typeface="Arial" pitchFamily="34" charset="0"/>
              <a:cs typeface="Arial" pitchFamily="34" charset="0"/>
            </a:endParaRPr>
          </a:p>
          <a:p>
            <a:r>
              <a:rPr lang="en-US" sz="1800" dirty="0">
                <a:solidFill>
                  <a:schemeClr val="bg1"/>
                </a:solidFill>
                <a:latin typeface="Arial" pitchFamily="34" charset="0"/>
                <a:cs typeface="Arial" pitchFamily="34" charset="0"/>
              </a:rPr>
              <a:t>Questions related to specific materials, methods, and services will be addressed at the conclusion of this presentation.</a:t>
            </a:r>
            <a:br>
              <a:rPr lang="en-US" sz="1800" dirty="0">
                <a:solidFill>
                  <a:schemeClr val="bg1"/>
                </a:solidFill>
                <a:latin typeface="Arial" pitchFamily="34" charset="0"/>
                <a:cs typeface="Arial" pitchFamily="34" charset="0"/>
              </a:rPr>
            </a:br>
            <a:endParaRPr lang="en-US" sz="1800" dirty="0">
              <a:solidFill>
                <a:schemeClr val="bg1"/>
              </a:solidFill>
              <a:latin typeface="Arial" pitchFamily="34" charset="0"/>
              <a:cs typeface="Arial" pitchFamily="34" charset="0"/>
            </a:endParaRPr>
          </a:p>
          <a:p>
            <a:r>
              <a:rPr lang="en-US" sz="1800" dirty="0">
                <a:solidFill>
                  <a:schemeClr val="bg1"/>
                </a:solidFill>
                <a:latin typeface="Arial" pitchFamily="34" charset="0"/>
                <a:cs typeface="Arial" pitchFamily="34" charset="0"/>
              </a:rPr>
              <a:t>This presentation is protected by US and International Copyright laws. Reproduction, distribution, display and use of the presentation without written permission of the speaker is prohibited.</a:t>
            </a:r>
          </a:p>
          <a:p>
            <a:endParaRPr lang="en-US" sz="1500" b="1" dirty="0">
              <a:solidFill>
                <a:schemeClr val="bg1"/>
              </a:solidFill>
              <a:latin typeface="Arial" pitchFamily="34" charset="0"/>
              <a:cs typeface="Arial" pitchFamily="34" charset="0"/>
            </a:endParaRPr>
          </a:p>
          <a:p>
            <a:pPr algn="ctr"/>
            <a:r>
              <a:rPr lang="en-US" sz="1500" b="1" u="sng" dirty="0">
                <a:solidFill>
                  <a:schemeClr val="bg1"/>
                </a:solidFill>
                <a:latin typeface="Arial" pitchFamily="34" charset="0"/>
                <a:cs typeface="Arial" pitchFamily="34" charset="0"/>
              </a:rPr>
              <a:t>- Provider Number: 40117877 -</a:t>
            </a:r>
          </a:p>
          <a:p>
            <a:endParaRPr lang="en-CA" sz="1200" dirty="0"/>
          </a:p>
        </p:txBody>
      </p:sp>
      <p:pic>
        <p:nvPicPr>
          <p:cNvPr id="11" name="Picture 2" descr="Z:\3 - Associations\AIA\2012\2012 Logos\AIA Black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29243" y="5077667"/>
            <a:ext cx="919076" cy="8659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442119" y="914400"/>
            <a:ext cx="11353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252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46919" y="914400"/>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r>
              <a:rPr lang="en-US" sz="3000" dirty="0">
                <a:solidFill>
                  <a:schemeClr val="tx1"/>
                </a:solidFill>
              </a:rPr>
              <a:t>Sustainability:</a:t>
            </a:r>
            <a:br>
              <a:rPr lang="en-US" sz="3200" dirty="0">
                <a:solidFill>
                  <a:schemeClr val="tx1"/>
                </a:solidFill>
              </a:rPr>
            </a:br>
            <a:endParaRPr lang="en-CA" sz="2000" dirty="0">
              <a:solidFill>
                <a:schemeClr val="tx1"/>
              </a:solidFill>
            </a:endParaRPr>
          </a:p>
        </p:txBody>
      </p:sp>
      <p:sp>
        <p:nvSpPr>
          <p:cNvPr id="4" name="TextBox 3"/>
          <p:cNvSpPr txBox="1"/>
          <p:nvPr/>
        </p:nvSpPr>
        <p:spPr>
          <a:xfrm>
            <a:off x="746919" y="1766212"/>
            <a:ext cx="8991600" cy="3693121"/>
          </a:xfrm>
          <a:prstGeom prst="rect">
            <a:avLst/>
          </a:prstGeom>
          <a:noFill/>
        </p:spPr>
        <p:txBody>
          <a:bodyPr wrap="square" lIns="121725" tIns="60862" rIns="121725" bIns="60862" rtlCol="0">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Extruded Aluminum is constructed from 75% to 100% post-industrial and post-consumer scrap</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Extruded Aluminum can help earn LEED</a:t>
            </a:r>
            <a:r>
              <a:rPr lang="en-US" sz="2000" baseline="30000" dirty="0">
                <a:solidFill>
                  <a:schemeClr val="bg1"/>
                </a:solidFill>
                <a:latin typeface="Arial" panose="020B0604020202020204" pitchFamily="34" charset="0"/>
                <a:cs typeface="Arial" panose="020B0604020202020204" pitchFamily="34" charset="0"/>
              </a:rPr>
              <a:t>®</a:t>
            </a:r>
            <a:r>
              <a:rPr lang="en-US" sz="2000" dirty="0">
                <a:solidFill>
                  <a:schemeClr val="bg1"/>
                </a:solidFill>
                <a:latin typeface="Arial" panose="020B0604020202020204" pitchFamily="34" charset="0"/>
                <a:cs typeface="Arial" panose="020B0604020202020204" pitchFamily="34" charset="0"/>
              </a:rPr>
              <a:t> v4 certification</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lvl="1"/>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Aluminum is the only material that more than pays for the cost of its own collection</a:t>
            </a:r>
          </a:p>
          <a:p>
            <a:pPr marL="171450" indent="-171450">
              <a:buFont typeface="Arial" panose="020B0604020202020204" pitchFamily="34" charset="0"/>
              <a:buChar char="•"/>
            </a:pPr>
            <a:endParaRPr lang="en-CA" sz="1200" dirty="0"/>
          </a:p>
        </p:txBody>
      </p:sp>
      <p:cxnSp>
        <p:nvCxnSpPr>
          <p:cNvPr id="15" name="Straight Connector 14"/>
          <p:cNvCxnSpPr/>
          <p:nvPr/>
        </p:nvCxnSpPr>
        <p:spPr>
          <a:xfrm>
            <a:off x="518319" y="914400"/>
            <a:ext cx="46481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518" y="2729748"/>
            <a:ext cx="1766051" cy="1766051"/>
          </a:xfrm>
          <a:prstGeom prst="rect">
            <a:avLst/>
          </a:prstGeom>
        </p:spPr>
      </p:pic>
    </p:spTree>
    <p:extLst>
      <p:ext uri="{BB962C8B-B14F-4D97-AF65-F5344CB8AC3E}">
        <p14:creationId xmlns:p14="http://schemas.microsoft.com/office/powerpoint/2010/main" val="702325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14398"/>
            <a:ext cx="12176919" cy="60198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46919" y="914400"/>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r>
              <a:rPr lang="en-US" sz="3000" dirty="0">
                <a:solidFill>
                  <a:schemeClr val="tx1"/>
                </a:solidFill>
              </a:rPr>
              <a:t>Sustainability:</a:t>
            </a:r>
            <a:br>
              <a:rPr lang="en-US" sz="3200" dirty="0">
                <a:solidFill>
                  <a:schemeClr val="tx1"/>
                </a:solidFill>
              </a:rPr>
            </a:br>
            <a:endParaRPr lang="en-CA" sz="2000" dirty="0">
              <a:solidFill>
                <a:schemeClr val="tx1"/>
              </a:solidFill>
            </a:endParaRPr>
          </a:p>
        </p:txBody>
      </p:sp>
      <p:sp>
        <p:nvSpPr>
          <p:cNvPr id="4" name="TextBox 3"/>
          <p:cNvSpPr txBox="1"/>
          <p:nvPr/>
        </p:nvSpPr>
        <p:spPr>
          <a:xfrm>
            <a:off x="746919" y="1429662"/>
            <a:ext cx="8991600" cy="3754676"/>
          </a:xfrm>
          <a:prstGeom prst="rect">
            <a:avLst/>
          </a:prstGeom>
          <a:noFill/>
        </p:spPr>
        <p:txBody>
          <a:bodyPr wrap="square" lIns="121725" tIns="60862" rIns="121725" bIns="60862" rtlCol="0">
            <a:spAutoFit/>
          </a:bodyPr>
          <a:lstStyle/>
          <a:p>
            <a:pPr marL="182880" lvl="1" indent="0">
              <a:buNone/>
            </a:pPr>
            <a:r>
              <a:rPr lang="en-US" sz="2000" b="1" u="sng" dirty="0">
                <a:solidFill>
                  <a:schemeClr val="bg1"/>
                </a:solidFill>
                <a:latin typeface="Arial" panose="020B0604020202020204" pitchFamily="34" charset="0"/>
                <a:cs typeface="Arial" panose="020B0604020202020204" pitchFamily="34" charset="0"/>
              </a:rPr>
              <a:t>Materials and Resources (MR)</a:t>
            </a:r>
          </a:p>
          <a:p>
            <a:pPr lvl="1">
              <a:buFont typeface="Arial" panose="020B0604020202020204" pitchFamily="34" charset="0"/>
              <a:buChar char="•"/>
            </a:pPr>
            <a:endParaRPr lang="en-US" sz="1800" b="1" dirty="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Building Product Disclosure and Optimization: Environmental Product Declarations (EPD) Credit</a:t>
            </a:r>
          </a:p>
          <a:p>
            <a:pPr lvl="1">
              <a:buFont typeface="Arial" panose="020B0604020202020204" pitchFamily="34" charset="0"/>
              <a:buChar char="•"/>
            </a:pPr>
            <a:endParaRPr lang="en-US" sz="1800" b="1" dirty="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Building Product Disclosure and Optimization: Material Ingredients Credit </a:t>
            </a:r>
            <a:endParaRPr lang="en-US" sz="1800" dirty="0">
              <a:solidFill>
                <a:schemeClr val="bg1"/>
              </a:solidFill>
              <a:latin typeface="Arial" panose="020B0604020202020204" pitchFamily="34" charset="0"/>
              <a:cs typeface="Arial" panose="020B0604020202020204" pitchFamily="34" charset="0"/>
            </a:endParaRPr>
          </a:p>
          <a:p>
            <a:pPr marL="182880" lvl="1" indent="0">
              <a:buNone/>
            </a:pPr>
            <a:endParaRPr lang="en-US" sz="1800" dirty="0">
              <a:solidFill>
                <a:schemeClr val="bg1"/>
              </a:solidFill>
              <a:latin typeface="Arial" panose="020B0604020202020204" pitchFamily="34" charset="0"/>
              <a:cs typeface="Arial" panose="020B0604020202020204" pitchFamily="34" charset="0"/>
            </a:endParaRPr>
          </a:p>
          <a:p>
            <a:pPr marL="182880" lvl="1" indent="0">
              <a:buNone/>
            </a:pPr>
            <a:r>
              <a:rPr lang="en-US" sz="1800" dirty="0">
                <a:solidFill>
                  <a:schemeClr val="bg1"/>
                </a:solidFill>
                <a:latin typeface="Arial" panose="020B0604020202020204" pitchFamily="34" charset="0"/>
                <a:cs typeface="Arial" panose="020B0604020202020204" pitchFamily="34" charset="0"/>
              </a:rPr>
              <a:t>The intent of these credits are to encourage the use of products and materials for which life-cycle information is available and that have environmentally, economically and socially preferable life-cycle impacts. The intent is also to reward project teams for selecting products from manufacturers who have verified improved environmental life-cycle impacts. </a:t>
            </a:r>
          </a:p>
          <a:p>
            <a:pPr marL="171450" indent="-171450">
              <a:buFont typeface="Arial" panose="020B0604020202020204" pitchFamily="34" charset="0"/>
              <a:buChar char="•"/>
            </a:pPr>
            <a:endParaRPr lang="en-CA" sz="1800" dirty="0">
              <a:solidFill>
                <a:schemeClr val="bg1"/>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518319" y="914400"/>
            <a:ext cx="46481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517" y="1540949"/>
            <a:ext cx="1766051" cy="1766051"/>
          </a:xfrm>
          <a:prstGeom prst="rect">
            <a:avLst/>
          </a:prstGeom>
        </p:spPr>
      </p:pic>
    </p:spTree>
    <p:extLst>
      <p:ext uri="{BB962C8B-B14F-4D97-AF65-F5344CB8AC3E}">
        <p14:creationId xmlns:p14="http://schemas.microsoft.com/office/powerpoint/2010/main" val="1474453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46919" y="914400"/>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r>
              <a:rPr lang="en-US" sz="3000" dirty="0">
                <a:solidFill>
                  <a:schemeClr val="tx1"/>
                </a:solidFill>
              </a:rPr>
              <a:t>Sustainability:</a:t>
            </a:r>
            <a:br>
              <a:rPr lang="en-US" sz="3200" dirty="0">
                <a:solidFill>
                  <a:schemeClr val="tx1"/>
                </a:solidFill>
              </a:rPr>
            </a:br>
            <a:endParaRPr lang="en-CA" sz="2000" dirty="0">
              <a:solidFill>
                <a:schemeClr val="tx1"/>
              </a:solidFill>
            </a:endParaRPr>
          </a:p>
        </p:txBody>
      </p:sp>
      <p:sp>
        <p:nvSpPr>
          <p:cNvPr id="4" name="TextBox 3"/>
          <p:cNvSpPr txBox="1"/>
          <p:nvPr/>
        </p:nvSpPr>
        <p:spPr>
          <a:xfrm>
            <a:off x="746919" y="1429662"/>
            <a:ext cx="8991600" cy="3262234"/>
          </a:xfrm>
          <a:prstGeom prst="rect">
            <a:avLst/>
          </a:prstGeom>
          <a:noFill/>
        </p:spPr>
        <p:txBody>
          <a:bodyPr wrap="square" lIns="121725" tIns="60862" rIns="121725" bIns="60862" rtlCol="0">
            <a:spAutoFit/>
          </a:bodyPr>
          <a:lstStyle/>
          <a:p>
            <a:pPr marL="182880" lvl="1" indent="0">
              <a:buNone/>
            </a:pPr>
            <a:r>
              <a:rPr lang="en-US" sz="2000" b="1" u="sng" dirty="0">
                <a:solidFill>
                  <a:schemeClr val="bg1"/>
                </a:solidFill>
                <a:latin typeface="Arial" panose="020B0604020202020204" pitchFamily="34" charset="0"/>
                <a:cs typeface="Arial" panose="020B0604020202020204" pitchFamily="34" charset="0"/>
              </a:rPr>
              <a:t>Indoor Environmental Quality (EQ)</a:t>
            </a:r>
          </a:p>
          <a:p>
            <a:pPr lvl="1">
              <a:buFont typeface="Arial" panose="020B0604020202020204" pitchFamily="34" charset="0"/>
              <a:buChar char="•"/>
            </a:pPr>
            <a:endParaRPr lang="en-US" sz="2000" b="1" dirty="0">
              <a:solidFill>
                <a:schemeClr val="bg1"/>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Low-Emitting Materials Credit</a:t>
            </a:r>
          </a:p>
          <a:p>
            <a:pPr marL="182880" lvl="1" indent="0">
              <a:buNone/>
            </a:pPr>
            <a:endParaRPr lang="en-US" sz="2000" dirty="0">
              <a:solidFill>
                <a:schemeClr val="bg1"/>
              </a:solidFill>
              <a:latin typeface="Arial" panose="020B0604020202020204" pitchFamily="34" charset="0"/>
              <a:cs typeface="Arial" panose="020B0604020202020204" pitchFamily="34" charset="0"/>
            </a:endParaRPr>
          </a:p>
          <a:p>
            <a:pPr marL="182880" lvl="1" indent="0">
              <a:buNone/>
            </a:pPr>
            <a:r>
              <a:rPr lang="en-US" sz="1800" dirty="0">
                <a:solidFill>
                  <a:schemeClr val="bg1"/>
                </a:solidFill>
                <a:latin typeface="Arial" panose="020B0604020202020204" pitchFamily="34" charset="0"/>
                <a:cs typeface="Arial" panose="020B0604020202020204" pitchFamily="34" charset="0"/>
              </a:rPr>
              <a:t>The intent of this credit is to reduce concentrations of chemical contaminants that can damage air quality, human health, productivity and the environment. This credit includes requirements for product manufacturing as well as project teams. It covers volatile organic compound (VOC) emissions in the indoor air and the VOC content of materials, as well as the testing methods by which indoor VOC emissions are determined.</a:t>
            </a:r>
            <a:endParaRPr lang="en-US" sz="1800" b="1"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CA" sz="1800" dirty="0">
              <a:solidFill>
                <a:schemeClr val="bg1"/>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518319" y="914400"/>
            <a:ext cx="46481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517" y="1540949"/>
            <a:ext cx="1766051" cy="1766051"/>
          </a:xfrm>
          <a:prstGeom prst="rect">
            <a:avLst/>
          </a:prstGeom>
        </p:spPr>
      </p:pic>
    </p:spTree>
    <p:extLst>
      <p:ext uri="{BB962C8B-B14F-4D97-AF65-F5344CB8AC3E}">
        <p14:creationId xmlns:p14="http://schemas.microsoft.com/office/powerpoint/2010/main" val="1249687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46919" y="914400"/>
            <a:ext cx="10896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r>
              <a:rPr lang="en-US" sz="3000" dirty="0">
                <a:solidFill>
                  <a:schemeClr val="tx1"/>
                </a:solidFill>
              </a:rPr>
              <a:t>Sustainability:</a:t>
            </a:r>
            <a:br>
              <a:rPr lang="en-US" sz="3200" dirty="0">
                <a:solidFill>
                  <a:schemeClr val="tx1"/>
                </a:solidFill>
              </a:rPr>
            </a:br>
            <a:endParaRPr lang="en-CA" sz="2000" dirty="0">
              <a:solidFill>
                <a:schemeClr val="tx1"/>
              </a:solidFill>
            </a:endParaRPr>
          </a:p>
        </p:txBody>
      </p:sp>
      <p:sp>
        <p:nvSpPr>
          <p:cNvPr id="4" name="TextBox 3"/>
          <p:cNvSpPr txBox="1"/>
          <p:nvPr/>
        </p:nvSpPr>
        <p:spPr>
          <a:xfrm>
            <a:off x="746919" y="1429662"/>
            <a:ext cx="8991600" cy="3077568"/>
          </a:xfrm>
          <a:prstGeom prst="rect">
            <a:avLst/>
          </a:prstGeom>
          <a:noFill/>
        </p:spPr>
        <p:txBody>
          <a:bodyPr wrap="square" lIns="121725" tIns="60862" rIns="121725" bIns="60862" rtlCol="0">
            <a:spAutoFit/>
          </a:bodyPr>
          <a:lstStyle/>
          <a:p>
            <a:pPr marL="182880" lvl="1" indent="0">
              <a:buNone/>
            </a:pPr>
            <a:r>
              <a:rPr lang="en-US" sz="2000" b="1" u="sng" dirty="0">
                <a:solidFill>
                  <a:schemeClr val="bg1"/>
                </a:solidFill>
                <a:latin typeface="Arial" panose="020B0604020202020204" pitchFamily="34" charset="0"/>
                <a:cs typeface="Arial" panose="020B0604020202020204" pitchFamily="34" charset="0"/>
              </a:rPr>
              <a:t>Energy and Atmosphere (EA)</a:t>
            </a:r>
          </a:p>
          <a:p>
            <a:pPr marL="951525" lvl="1" indent="-342900">
              <a:buFont typeface="Arial" panose="020B0604020202020204" pitchFamily="34" charset="0"/>
              <a:buChar char="•"/>
            </a:pPr>
            <a:endParaRPr lang="en-US" sz="2000" b="1" dirty="0">
              <a:solidFill>
                <a:schemeClr val="bg1"/>
              </a:solidFill>
              <a:latin typeface="Arial" panose="020B0604020202020204" pitchFamily="34" charset="0"/>
              <a:cs typeface="Arial" panose="020B0604020202020204" pitchFamily="34" charset="0"/>
            </a:endParaRPr>
          </a:p>
          <a:p>
            <a:pPr marL="951525" lvl="1" indent="-342900">
              <a:buFont typeface="Arial" panose="020B0604020202020204" pitchFamily="34" charset="0"/>
              <a:buChar char="•"/>
            </a:pPr>
            <a:r>
              <a:rPr lang="en-US" sz="1800" b="1" dirty="0">
                <a:solidFill>
                  <a:schemeClr val="bg1"/>
                </a:solidFill>
                <a:latin typeface="Arial" panose="020B0604020202020204" pitchFamily="34" charset="0"/>
                <a:cs typeface="Arial" panose="020B0604020202020204" pitchFamily="34" charset="0"/>
              </a:rPr>
              <a:t>Optimized Energy Performance Credit</a:t>
            </a:r>
          </a:p>
          <a:p>
            <a:endParaRPr lang="en-US" dirty="0">
              <a:solidFill>
                <a:schemeClr val="bg1"/>
              </a:solidFill>
              <a:latin typeface="Arial" panose="020B0604020202020204" pitchFamily="34" charset="0"/>
              <a:cs typeface="Arial" panose="020B0604020202020204" pitchFamily="34" charset="0"/>
            </a:endParaRPr>
          </a:p>
          <a:p>
            <a:r>
              <a:rPr lang="en-US" sz="1800" dirty="0">
                <a:solidFill>
                  <a:schemeClr val="bg1"/>
                </a:solidFill>
                <a:latin typeface="Arial" panose="020B0604020202020204" pitchFamily="34" charset="0"/>
                <a:cs typeface="Arial" panose="020B0604020202020204" pitchFamily="34" charset="0"/>
              </a:rPr>
              <a:t>The intent of the Optimized Energy Performance credit is to achieve increasing levels of energy performance beyond the prerequisite standard to reduce environmental and economic harms associated with excessive energy use. Extruded aluminum has very good thermal performance, so when used in conjunction with other materials in the wall cladding, can assist in optimizing energy performance. </a:t>
            </a:r>
          </a:p>
          <a:p>
            <a:pPr marL="171450" indent="-171450">
              <a:buFont typeface="Arial" panose="020B0604020202020204" pitchFamily="34" charset="0"/>
              <a:buChar char="•"/>
            </a:pPr>
            <a:endParaRPr lang="en-CA" sz="1800" dirty="0">
              <a:solidFill>
                <a:schemeClr val="bg1"/>
              </a:solidFill>
              <a:latin typeface="Arial" panose="020B0604020202020204" pitchFamily="34" charset="0"/>
              <a:cs typeface="Arial" panose="020B0604020202020204" pitchFamily="34" charset="0"/>
            </a:endParaRPr>
          </a:p>
        </p:txBody>
      </p:sp>
      <p:cxnSp>
        <p:nvCxnSpPr>
          <p:cNvPr id="15" name="Straight Connector 14"/>
          <p:cNvCxnSpPr/>
          <p:nvPr/>
        </p:nvCxnSpPr>
        <p:spPr>
          <a:xfrm>
            <a:off x="518319" y="914400"/>
            <a:ext cx="464819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8517" y="1540949"/>
            <a:ext cx="1766051" cy="1766051"/>
          </a:xfrm>
          <a:prstGeom prst="rect">
            <a:avLst/>
          </a:prstGeom>
        </p:spPr>
      </p:pic>
    </p:spTree>
    <p:extLst>
      <p:ext uri="{BB962C8B-B14F-4D97-AF65-F5344CB8AC3E}">
        <p14:creationId xmlns:p14="http://schemas.microsoft.com/office/powerpoint/2010/main" val="240601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15082" y="914398"/>
            <a:ext cx="12192001"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8305801" y="2905095"/>
            <a:ext cx="3642518"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bg1"/>
                </a:solidFill>
              </a:rPr>
              <a:t>Finish Options</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79097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519" y="1259021"/>
            <a:ext cx="6019800" cy="4438650"/>
          </a:xfrm>
          <a:prstGeom prst="rect">
            <a:avLst/>
          </a:prstGeom>
        </p:spPr>
      </p:pic>
    </p:spTree>
    <p:extLst>
      <p:ext uri="{BB962C8B-B14F-4D97-AF65-F5344CB8AC3E}">
        <p14:creationId xmlns:p14="http://schemas.microsoft.com/office/powerpoint/2010/main" val="3550996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42" y="0"/>
            <a:ext cx="12176919" cy="93390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23126" y="533400"/>
            <a:ext cx="4238596"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Anodized Finishes:</a:t>
            </a:r>
          </a:p>
          <a:p>
            <a:br>
              <a:rPr lang="en-US" sz="6400" dirty="0">
                <a:solidFill>
                  <a:schemeClr val="tx1"/>
                </a:solidFill>
              </a:rPr>
            </a:br>
            <a:endParaRPr lang="en-US" sz="6400" dirty="0">
              <a:solidFill>
                <a:schemeClr val="tx1"/>
              </a:solidFill>
            </a:endParaRPr>
          </a:p>
        </p:txBody>
      </p:sp>
      <p:cxnSp>
        <p:nvCxnSpPr>
          <p:cNvPr id="14" name="Straight Connector 13"/>
          <p:cNvCxnSpPr/>
          <p:nvPr/>
        </p:nvCxnSpPr>
        <p:spPr>
          <a:xfrm>
            <a:off x="66143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46520" y="2172967"/>
            <a:ext cx="5862593" cy="2831544"/>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6063 Aluminum alloy is ideally suited to anodizing</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Aluminum oxide is fully integrated with the underlying aluminum substrate, therefore will not chip or peel.</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It has a porous structure that permits secondary processes</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3395" y="1604947"/>
            <a:ext cx="5042645" cy="3819496"/>
          </a:xfrm>
          <a:prstGeom prst="rect">
            <a:avLst/>
          </a:prstGeom>
        </p:spPr>
      </p:pic>
    </p:spTree>
    <p:extLst>
      <p:ext uri="{BB962C8B-B14F-4D97-AF65-F5344CB8AC3E}">
        <p14:creationId xmlns:p14="http://schemas.microsoft.com/office/powerpoint/2010/main" val="4012746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Clear Anodized Finishes:</a:t>
            </a:r>
          </a:p>
          <a:p>
            <a:br>
              <a:rPr lang="en-US" sz="6400" dirty="0">
                <a:solidFill>
                  <a:schemeClr val="tx1"/>
                </a:solidFill>
              </a:rPr>
            </a:br>
            <a:endParaRPr lang="en-US" sz="6400" dirty="0">
              <a:solidFill>
                <a:schemeClr val="tx1"/>
              </a:solidFill>
            </a:endParaRPr>
          </a:p>
        </p:txBody>
      </p:sp>
      <p:cxnSp>
        <p:nvCxnSpPr>
          <p:cNvPr id="14" name="Straight Connector 13"/>
          <p:cNvCxnSpPr/>
          <p:nvPr/>
        </p:nvCxnSpPr>
        <p:spPr>
          <a:xfrm>
            <a:off x="66143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42120" y="1524000"/>
            <a:ext cx="5966994" cy="4524315"/>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Protects the surface, while allowing the natural beauty of the aluminum to shine through</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Controlled electrochemical conversion process that deposits an oxide film on the aluminum trim.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Natural oxidation occurs on bare aluminum, but the </a:t>
            </a:r>
            <a:r>
              <a:rPr lang="en-US" sz="1800" i="1" dirty="0">
                <a:solidFill>
                  <a:schemeClr val="bg1"/>
                </a:solidFill>
                <a:latin typeface="Arial" panose="020B0604020202020204" pitchFamily="34" charset="0"/>
                <a:cs typeface="Arial" panose="020B0604020202020204" pitchFamily="34" charset="0"/>
              </a:rPr>
              <a:t>controlled</a:t>
            </a:r>
            <a:r>
              <a:rPr lang="en-US" sz="1800" dirty="0">
                <a:solidFill>
                  <a:schemeClr val="bg1"/>
                </a:solidFill>
                <a:latin typeface="Arial" panose="020B0604020202020204" pitchFamily="34" charset="0"/>
                <a:cs typeface="Arial" panose="020B0604020202020204" pitchFamily="34" charset="0"/>
              </a:rPr>
              <a:t> oxidation process artificially creates a thicker, harder, and more durable "oxide film.”</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Extremely durable finish, resistant to most forms of corrosion.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Anodized finishes can vary slightly from one piece of trim to another. Design professionals should consider this characteristic before ordering. </a:t>
            </a:r>
            <a:endParaRPr lang="en-US" sz="1600" dirty="0">
              <a:solidFill>
                <a:schemeClr val="bg1"/>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4732" y="1863889"/>
            <a:ext cx="4726692" cy="3143250"/>
          </a:xfrm>
          <a:prstGeom prst="rect">
            <a:avLst/>
          </a:prstGeom>
        </p:spPr>
      </p:pic>
    </p:spTree>
    <p:extLst>
      <p:ext uri="{BB962C8B-B14F-4D97-AF65-F5344CB8AC3E}">
        <p14:creationId xmlns:p14="http://schemas.microsoft.com/office/powerpoint/2010/main" val="957414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15082"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Other Anodized Finishes:</a:t>
            </a:r>
          </a:p>
          <a:p>
            <a:br>
              <a:rPr lang="en-US" sz="6400" dirty="0">
                <a:solidFill>
                  <a:schemeClr val="tx1"/>
                </a:solidFill>
              </a:rPr>
            </a:br>
            <a:endParaRPr lang="en-US" sz="6400" dirty="0">
              <a:solidFill>
                <a:schemeClr val="tx1"/>
              </a:solidFill>
            </a:endParaRPr>
          </a:p>
        </p:txBody>
      </p:sp>
      <p:cxnSp>
        <p:nvCxnSpPr>
          <p:cNvPr id="14" name="Straight Connector 13"/>
          <p:cNvCxnSpPr/>
          <p:nvPr/>
        </p:nvCxnSpPr>
        <p:spPr>
          <a:xfrm>
            <a:off x="66143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26" y="1381095"/>
            <a:ext cx="5506892" cy="428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766719" y="2057400"/>
            <a:ext cx="5395118" cy="3139321"/>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Typical colors: Champagne, Bronze, and Black.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As with clear anodized, finishes can vary from one piece of trim to another.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Typically, color will fall within a certain range, can usually be determined prior to anodizing. </a:t>
            </a:r>
          </a:p>
          <a:p>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Manufacturer should provide anodized color details upon request. </a:t>
            </a:r>
          </a:p>
          <a:p>
            <a:endParaRPr lang="en-US"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830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Powder Coated Finishes:</a:t>
            </a:r>
          </a:p>
          <a:p>
            <a:br>
              <a:rPr lang="en-US" sz="6400" dirty="0">
                <a:solidFill>
                  <a:schemeClr val="tx1"/>
                </a:solidFill>
              </a:rPr>
            </a:br>
            <a:endParaRPr lang="en-US" sz="6400" dirty="0">
              <a:solidFill>
                <a:schemeClr val="tx1"/>
              </a:solidFill>
            </a:endParaRPr>
          </a:p>
        </p:txBody>
      </p:sp>
      <p:cxnSp>
        <p:nvCxnSpPr>
          <p:cNvPr id="14" name="Straight Connector 13"/>
          <p:cNvCxnSpPr/>
          <p:nvPr/>
        </p:nvCxnSpPr>
        <p:spPr>
          <a:xfrm>
            <a:off x="65381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36947" y="1834047"/>
            <a:ext cx="5602787" cy="3385542"/>
          </a:xfrm>
          <a:prstGeom prst="rect">
            <a:avLst/>
          </a:prstGeom>
        </p:spPr>
        <p:txBody>
          <a:bodyPr wrap="square">
            <a:spAutoFit/>
          </a:bodyPr>
          <a:lstStyle/>
          <a:p>
            <a:pPr marL="285750"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Provides a high-quality finish in almost limitless range of colors</a:t>
            </a:r>
          </a:p>
          <a:p>
            <a:pPr marL="285750"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Electrostatic spray deposition is generally used to apply the powder coating to the aluminum substrate</a:t>
            </a:r>
          </a:p>
          <a:p>
            <a:pPr marL="285750"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800" dirty="0">
                <a:solidFill>
                  <a:schemeClr val="bg1"/>
                </a:solidFill>
                <a:latin typeface="Arial" panose="020B0604020202020204" pitchFamily="34" charset="0"/>
                <a:cs typeface="Arial" panose="020B0604020202020204" pitchFamily="34" charset="0"/>
              </a:rPr>
              <a:t>Compared to liquid paints, powder coating provides a more durable finish </a:t>
            </a:r>
          </a:p>
          <a:p>
            <a:endParaRPr lang="en-US" sz="1600" dirty="0">
              <a:solidFill>
                <a:schemeClr val="bg1"/>
              </a:solidFill>
              <a:latin typeface="Arial" panose="020B0604020202020204" pitchFamily="34" charset="0"/>
              <a:cs typeface="Arial" panose="020B0604020202020204" pitchFamily="34" charset="0"/>
            </a:endParaRPr>
          </a:p>
        </p:txBody>
      </p:sp>
      <p:cxnSp>
        <p:nvCxnSpPr>
          <p:cNvPr id="11" name="Straight Connector 10"/>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315" y="2133596"/>
            <a:ext cx="5142474" cy="2590804"/>
          </a:xfrm>
          <a:prstGeom prst="rect">
            <a:avLst/>
          </a:prstGeom>
        </p:spPr>
      </p:pic>
    </p:spTree>
    <p:extLst>
      <p:ext uri="{BB962C8B-B14F-4D97-AF65-F5344CB8AC3E}">
        <p14:creationId xmlns:p14="http://schemas.microsoft.com/office/powerpoint/2010/main" val="4020093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200594"/>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Custom Pattern Finishes:</a:t>
            </a:r>
          </a:p>
          <a:p>
            <a:br>
              <a:rPr lang="en-US" sz="6400" dirty="0">
                <a:solidFill>
                  <a:schemeClr val="tx1"/>
                </a:solidFill>
              </a:rPr>
            </a:br>
            <a:endParaRPr lang="en-US" sz="6400" dirty="0">
              <a:solidFill>
                <a:schemeClr val="tx1"/>
              </a:solidFill>
            </a:endParaRPr>
          </a:p>
        </p:txBody>
      </p:sp>
      <p:cxnSp>
        <p:nvCxnSpPr>
          <p:cNvPr id="11" name="Straight Connector 10"/>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2" y="952500"/>
            <a:ext cx="12192001" cy="5918528"/>
          </a:xfrm>
          <a:prstGeom prst="rect">
            <a:avLst/>
          </a:prstGeom>
        </p:spPr>
      </p:pic>
    </p:spTree>
    <p:extLst>
      <p:ext uri="{BB962C8B-B14F-4D97-AF65-F5344CB8AC3E}">
        <p14:creationId xmlns:p14="http://schemas.microsoft.com/office/powerpoint/2010/main" val="2451069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Copyclip</a:t>
            </a:r>
            <a:endParaRPr lang="en-US" dirty="0"/>
          </a:p>
          <a:p>
            <a:pPr algn="ctr"/>
            <a:endParaRPr lang="en-US" dirty="0"/>
          </a:p>
        </p:txBody>
      </p:sp>
      <p:sp>
        <p:nvSpPr>
          <p:cNvPr id="11" name="Rectangle 10"/>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7419" y="228600"/>
            <a:ext cx="4495800" cy="1219200"/>
          </a:xfrm>
        </p:spPr>
        <p:txBody>
          <a:bodyPr>
            <a:normAutofit/>
          </a:bodyPr>
          <a:lstStyle/>
          <a:p>
            <a:pPr marL="0" indent="0"/>
            <a:r>
              <a:rPr lang="en-US" sz="3000" dirty="0">
                <a:solidFill>
                  <a:schemeClr val="tx1"/>
                </a:solidFill>
              </a:rPr>
              <a:t>Learning Objectives:</a:t>
            </a:r>
            <a:br>
              <a:rPr lang="en-US" sz="3000" dirty="0">
                <a:solidFill>
                  <a:schemeClr val="tx1"/>
                </a:solidFill>
              </a:rPr>
            </a:br>
            <a:endParaRPr lang="en-CA" sz="3000" dirty="0">
              <a:solidFill>
                <a:schemeClr val="tx1"/>
              </a:solidFill>
            </a:endParaRPr>
          </a:p>
        </p:txBody>
      </p:sp>
      <p:sp>
        <p:nvSpPr>
          <p:cNvPr id="4" name="TextBox 3"/>
          <p:cNvSpPr txBox="1"/>
          <p:nvPr/>
        </p:nvSpPr>
        <p:spPr>
          <a:xfrm>
            <a:off x="975521" y="1144914"/>
            <a:ext cx="10134598" cy="4216341"/>
          </a:xfrm>
          <a:prstGeom prst="rect">
            <a:avLst/>
          </a:prstGeom>
          <a:noFill/>
        </p:spPr>
        <p:txBody>
          <a:bodyPr wrap="square" lIns="121725" tIns="60862" rIns="121725" bIns="60862" rtlCol="0">
            <a:spAutoFit/>
          </a:bodyPr>
          <a:lstStyle/>
          <a:p>
            <a:r>
              <a:rPr lang="en-US" sz="2000" b="1" dirty="0">
                <a:solidFill>
                  <a:schemeClr val="bg1"/>
                </a:solidFill>
                <a:latin typeface="Arial" panose="020B0604020202020204" pitchFamily="34" charset="0"/>
                <a:cs typeface="Arial" panose="020B0604020202020204" pitchFamily="34" charset="0"/>
              </a:rPr>
              <a:t>At the end of this program, participants will be able to:</a:t>
            </a:r>
          </a:p>
          <a:p>
            <a:pPr marL="285750"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explain how extruded aluminum trim products can be utilized to improve and enhance drywall surfaces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explain the basic process of extruding aluminum</a:t>
            </a:r>
          </a:p>
          <a:p>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summarize the sustainable features and performance characteristics of aluminum</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discuss the various profile and finish options that are available for aluminum interior trim products, and</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state the methods and considerations related to the installation of aluminum trim products for interior spaces. </a:t>
            </a:r>
          </a:p>
          <a:p>
            <a:endParaRPr lang="en-CA" sz="1200" dirty="0"/>
          </a:p>
        </p:txBody>
      </p:sp>
      <p:cxnSp>
        <p:nvCxnSpPr>
          <p:cNvPr id="8" name="Straight Connector 7"/>
          <p:cNvCxnSpPr/>
          <p:nvPr/>
        </p:nvCxnSpPr>
        <p:spPr>
          <a:xfrm flipV="1">
            <a:off x="975520" y="914398"/>
            <a:ext cx="4457699"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95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7482" y="1667192"/>
            <a:ext cx="3581401" cy="4401007"/>
          </a:xfrm>
          <a:prstGeom prst="rect">
            <a:avLst/>
          </a:prstGeom>
          <a:noFill/>
        </p:spPr>
        <p:txBody>
          <a:bodyPr wrap="square" lIns="121725" tIns="60862" rIns="121725" bIns="60862" rtlCol="0">
            <a:spAutoFit/>
          </a:bodyPr>
          <a:lstStyle/>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Bases</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Reveals</a:t>
            </a:r>
          </a:p>
          <a:p>
            <a:pPr marL="1502999" lvl="2"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1502999" lvl="2"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2pc System</a:t>
            </a:r>
          </a:p>
          <a:p>
            <a:pPr marL="2111624" lvl="3"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Channels</a:t>
            </a:r>
          </a:p>
          <a:p>
            <a:pPr marL="2111624" lvl="3"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Inserts</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Corners</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Moldings</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Custom Designs</a:t>
            </a:r>
          </a:p>
          <a:p>
            <a:pPr marL="894375" lvl="1" indent="-28575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endParaRPr lang="en-CA" sz="1200" dirty="0"/>
          </a:p>
        </p:txBody>
      </p:sp>
      <p:cxnSp>
        <p:nvCxnSpPr>
          <p:cNvPr id="8" name="Straight Connector 7"/>
          <p:cNvCxnSpPr/>
          <p:nvPr/>
        </p:nvCxnSpPr>
        <p:spPr>
          <a:xfrm>
            <a:off x="3566319" y="1371600"/>
            <a:ext cx="0" cy="4343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4519" y="1524000"/>
            <a:ext cx="3571698" cy="3998781"/>
          </a:xfrm>
          <a:prstGeom prst="rect">
            <a:avLst/>
          </a:prstGeom>
        </p:spPr>
      </p:pic>
      <p:sp>
        <p:nvSpPr>
          <p:cNvPr id="2" name="Title 1"/>
          <p:cNvSpPr>
            <a:spLocks noGrp="1"/>
          </p:cNvSpPr>
          <p:nvPr>
            <p:ph type="title"/>
          </p:nvPr>
        </p:nvSpPr>
        <p:spPr>
          <a:xfrm>
            <a:off x="442119" y="76200"/>
            <a:ext cx="4419599" cy="1219200"/>
          </a:xfrm>
        </p:spPr>
        <p:txBody>
          <a:bodyPr>
            <a:normAutofit/>
          </a:bodyPr>
          <a:lstStyle/>
          <a:p>
            <a:pPr marL="0" indent="0"/>
            <a:r>
              <a:rPr lang="en-US" sz="3000" dirty="0">
                <a:solidFill>
                  <a:schemeClr val="tx1"/>
                </a:solidFill>
              </a:rPr>
              <a:t>Profile Offerings:</a:t>
            </a:r>
            <a:br>
              <a:rPr lang="en-US" sz="3200" dirty="0">
                <a:solidFill>
                  <a:schemeClr val="tx1"/>
                </a:solidFill>
              </a:rPr>
            </a:br>
            <a:endParaRPr lang="en-CA" sz="2000" dirty="0">
              <a:solidFill>
                <a:schemeClr val="tx1"/>
              </a:solidFill>
            </a:endParaRPr>
          </a:p>
        </p:txBody>
      </p:sp>
      <p:cxnSp>
        <p:nvCxnSpPr>
          <p:cNvPr id="15" name="Straight Connector 14"/>
          <p:cNvCxnSpPr/>
          <p:nvPr/>
        </p:nvCxnSpPr>
        <p:spPr>
          <a:xfrm>
            <a:off x="442119" y="914400"/>
            <a:ext cx="1134409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8708" y="1524000"/>
            <a:ext cx="4094811" cy="3998781"/>
          </a:xfrm>
          <a:prstGeom prst="rect">
            <a:avLst/>
          </a:prstGeom>
        </p:spPr>
      </p:pic>
    </p:spTree>
    <p:extLst>
      <p:ext uri="{BB962C8B-B14F-4D97-AF65-F5344CB8AC3E}">
        <p14:creationId xmlns:p14="http://schemas.microsoft.com/office/powerpoint/2010/main" val="2482490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840090" y="1197963"/>
            <a:ext cx="12229" cy="46503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r>
              <a:rPr lang="en-US" sz="3000" dirty="0">
                <a:solidFill>
                  <a:schemeClr val="tx1"/>
                </a:solidFill>
              </a:rPr>
              <a:t>Standard Base Detail:</a:t>
            </a:r>
            <a:br>
              <a:rPr lang="en-US" sz="3200" dirty="0">
                <a:solidFill>
                  <a:schemeClr val="tx1"/>
                </a:solidFill>
              </a:rPr>
            </a:br>
            <a:endParaRPr lang="en-CA" sz="2000" dirty="0">
              <a:solidFill>
                <a:schemeClr val="tx1"/>
              </a:solidFill>
            </a:endParaRPr>
          </a:p>
        </p:txBody>
      </p:sp>
      <p:sp>
        <p:nvSpPr>
          <p:cNvPr id="4" name="TextBox 3"/>
          <p:cNvSpPr txBox="1"/>
          <p:nvPr/>
        </p:nvSpPr>
        <p:spPr>
          <a:xfrm>
            <a:off x="746919" y="1509876"/>
            <a:ext cx="4343400" cy="3847009"/>
          </a:xfrm>
          <a:prstGeom prst="rect">
            <a:avLst/>
          </a:prstGeom>
          <a:noFill/>
        </p:spPr>
        <p:txBody>
          <a:bodyPr wrap="square" lIns="121725" tIns="60862" rIns="121725" bIns="60862" rtlCol="0">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Typically a 3 ½ - 4 inch profile installed on top of the drywall</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Quarter round is sometimes used as a flooring joint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Some modernists question the utility of the traditional baseboard</a:t>
            </a:r>
          </a:p>
          <a:p>
            <a:pPr marL="894375" lvl="1" indent="-28575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endParaRPr lang="en-CA" sz="1200" dirty="0"/>
          </a:p>
        </p:txBody>
      </p:sp>
      <p:cxnSp>
        <p:nvCxnSpPr>
          <p:cNvPr id="15" name="Straight Connector 14"/>
          <p:cNvCxnSpPr/>
          <p:nvPr/>
        </p:nvCxnSpPr>
        <p:spPr>
          <a:xfrm>
            <a:off x="746919" y="914400"/>
            <a:ext cx="10515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359" y="1647497"/>
            <a:ext cx="4376960" cy="3514073"/>
          </a:xfrm>
          <a:prstGeom prst="rect">
            <a:avLst/>
          </a:prstGeom>
        </p:spPr>
      </p:pic>
    </p:spTree>
    <p:extLst>
      <p:ext uri="{BB962C8B-B14F-4D97-AF65-F5344CB8AC3E}">
        <p14:creationId xmlns:p14="http://schemas.microsoft.com/office/powerpoint/2010/main" val="125863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940"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46919" y="914400"/>
            <a:ext cx="10515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br>
              <a:rPr lang="en-US" sz="3200" dirty="0">
                <a:solidFill>
                  <a:schemeClr val="tx1"/>
                </a:solidFill>
              </a:rPr>
            </a:br>
            <a:endParaRPr lang="en-CA" sz="2000" dirty="0">
              <a:solidFill>
                <a:schemeClr val="tx1"/>
              </a:solidFill>
            </a:endParaRPr>
          </a:p>
        </p:txBody>
      </p:sp>
      <p:sp>
        <p:nvSpPr>
          <p:cNvPr id="4" name="TextBox 3"/>
          <p:cNvSpPr txBox="1"/>
          <p:nvPr/>
        </p:nvSpPr>
        <p:spPr>
          <a:xfrm>
            <a:off x="707505" y="1098393"/>
            <a:ext cx="7070328" cy="4739561"/>
          </a:xfrm>
          <a:prstGeom prst="rect">
            <a:avLst/>
          </a:prstGeom>
          <a:noFill/>
        </p:spPr>
        <p:txBody>
          <a:bodyPr wrap="square" lIns="121725" tIns="60862" rIns="121725" bIns="60862" rtlCol="0">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Creates a simple, minimalistic aesthetic</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The joint between the wall and floor should be kept open</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Reduces the material, installation, and finishing costs</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Wall base is more susceptible to damage</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Generally used in industrial or commercial applications</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Requires taping of the lower edge of the drywall </a:t>
            </a:r>
          </a:p>
          <a:p>
            <a:endParaRPr lang="en-CA" sz="1200" dirty="0"/>
          </a:p>
        </p:txBody>
      </p:sp>
      <p:cxnSp>
        <p:nvCxnSpPr>
          <p:cNvPr id="8" name="Straight Connector 7"/>
          <p:cNvCxnSpPr/>
          <p:nvPr/>
        </p:nvCxnSpPr>
        <p:spPr>
          <a:xfrm>
            <a:off x="7909719" y="1066800"/>
            <a:ext cx="0" cy="47719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7419" y="1198140"/>
            <a:ext cx="3009900" cy="4527604"/>
          </a:xfrm>
          <a:prstGeom prst="rect">
            <a:avLst/>
          </a:prstGeom>
        </p:spPr>
      </p:pic>
      <p:sp>
        <p:nvSpPr>
          <p:cNvPr id="3" name="Rectangle 2"/>
          <p:cNvSpPr/>
          <p:nvPr/>
        </p:nvSpPr>
        <p:spPr>
          <a:xfrm>
            <a:off x="740979" y="457200"/>
            <a:ext cx="6080125" cy="923330"/>
          </a:xfrm>
          <a:prstGeom prst="rect">
            <a:avLst/>
          </a:prstGeom>
        </p:spPr>
        <p:txBody>
          <a:bodyPr>
            <a:spAutoFit/>
          </a:bodyPr>
          <a:lstStyle/>
          <a:p>
            <a:r>
              <a:rPr lang="en-US" sz="3000" dirty="0">
                <a:latin typeface="Arial" panose="020B0604020202020204" pitchFamily="34" charset="0"/>
                <a:cs typeface="Arial" panose="020B0604020202020204" pitchFamily="34" charset="0"/>
              </a:rPr>
              <a:t>Reveal Base – No Base :</a:t>
            </a:r>
            <a:br>
              <a:rPr lang="en-US" dirty="0"/>
            </a:br>
            <a:endParaRPr lang="en-US" dirty="0"/>
          </a:p>
        </p:txBody>
      </p:sp>
    </p:spTree>
    <p:extLst>
      <p:ext uri="{BB962C8B-B14F-4D97-AF65-F5344CB8AC3E}">
        <p14:creationId xmlns:p14="http://schemas.microsoft.com/office/powerpoint/2010/main" val="1593834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234281" y="1219200"/>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br>
              <a:rPr lang="en-US" sz="3200" dirty="0">
                <a:solidFill>
                  <a:schemeClr val="tx1"/>
                </a:solidFill>
              </a:rPr>
            </a:br>
            <a:endParaRPr lang="en-CA" sz="2000" dirty="0">
              <a:solidFill>
                <a:schemeClr val="tx1"/>
              </a:solidFill>
            </a:endParaRPr>
          </a:p>
        </p:txBody>
      </p:sp>
      <p:cxnSp>
        <p:nvCxnSpPr>
          <p:cNvPr id="8" name="Straight Connector 7"/>
          <p:cNvCxnSpPr/>
          <p:nvPr/>
        </p:nvCxnSpPr>
        <p:spPr>
          <a:xfrm>
            <a:off x="6461919" y="1095470"/>
            <a:ext cx="0" cy="47719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86991" y="477530"/>
            <a:ext cx="6080125" cy="923330"/>
          </a:xfrm>
          <a:prstGeom prst="rect">
            <a:avLst/>
          </a:prstGeom>
        </p:spPr>
        <p:txBody>
          <a:bodyPr>
            <a:spAutoFit/>
          </a:bodyPr>
          <a:lstStyle/>
          <a:p>
            <a:r>
              <a:rPr lang="en-US" sz="3000" dirty="0">
                <a:latin typeface="Arial" panose="020B0604020202020204" pitchFamily="34" charset="0"/>
                <a:cs typeface="Arial" panose="020B0604020202020204" pitchFamily="34" charset="0"/>
              </a:rPr>
              <a:t>Reveal Base – Shadow Base:</a:t>
            </a:r>
            <a:br>
              <a:rPr lang="en-US" dirty="0"/>
            </a:br>
            <a:endParaRPr lang="en-US" dirty="0"/>
          </a:p>
        </p:txBody>
      </p:sp>
      <p:sp>
        <p:nvSpPr>
          <p:cNvPr id="6" name="Rectangle 5"/>
          <p:cNvSpPr/>
          <p:nvPr/>
        </p:nvSpPr>
        <p:spPr>
          <a:xfrm>
            <a:off x="466452" y="1421190"/>
            <a:ext cx="6080125" cy="4247317"/>
          </a:xfrm>
          <a:prstGeom prst="rect">
            <a:avLst/>
          </a:prstGeom>
        </p:spPr>
        <p:txBody>
          <a:bodyPr>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Separates and expresses the joint between materials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Popular in modern architecture</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Traditional materials: metal or plastic</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Offers great design flexibility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wide range of sizes and profiles</a:t>
            </a: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can be painted</a:t>
            </a: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can be carried through to door and window trim</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704" r="16053"/>
          <a:stretch/>
        </p:blipFill>
        <p:spPr>
          <a:xfrm>
            <a:off x="6690520" y="1519021"/>
            <a:ext cx="5311866" cy="4135168"/>
          </a:xfrm>
          <a:prstGeom prst="rect">
            <a:avLst/>
          </a:prstGeom>
        </p:spPr>
      </p:pic>
    </p:spTree>
    <p:extLst>
      <p:ext uri="{BB962C8B-B14F-4D97-AF65-F5344CB8AC3E}">
        <p14:creationId xmlns:p14="http://schemas.microsoft.com/office/powerpoint/2010/main" val="487593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6919" y="76200"/>
            <a:ext cx="4571999" cy="1219200"/>
          </a:xfrm>
        </p:spPr>
        <p:txBody>
          <a:bodyPr>
            <a:normAutofit/>
          </a:bodyPr>
          <a:lstStyle/>
          <a:p>
            <a:pPr marL="0" indent="0"/>
            <a:br>
              <a:rPr lang="en-US" sz="3200" dirty="0">
                <a:solidFill>
                  <a:schemeClr val="tx1"/>
                </a:solidFill>
              </a:rPr>
            </a:br>
            <a:endParaRPr lang="en-CA" sz="2000" dirty="0">
              <a:solidFill>
                <a:schemeClr val="tx1"/>
              </a:solidFill>
            </a:endParaRPr>
          </a:p>
        </p:txBody>
      </p:sp>
      <p:cxnSp>
        <p:nvCxnSpPr>
          <p:cNvPr id="8" name="Straight Connector 7"/>
          <p:cNvCxnSpPr/>
          <p:nvPr/>
        </p:nvCxnSpPr>
        <p:spPr>
          <a:xfrm>
            <a:off x="6309519" y="1371600"/>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86991" y="477530"/>
            <a:ext cx="6080125" cy="923330"/>
          </a:xfrm>
          <a:prstGeom prst="rect">
            <a:avLst/>
          </a:prstGeom>
        </p:spPr>
        <p:txBody>
          <a:bodyPr>
            <a:spAutoFit/>
          </a:bodyPr>
          <a:lstStyle/>
          <a:p>
            <a:r>
              <a:rPr lang="en-US" sz="3000" dirty="0">
                <a:latin typeface="Arial" panose="020B0604020202020204" pitchFamily="34" charset="0"/>
                <a:cs typeface="Arial" panose="020B0604020202020204" pitchFamily="34" charset="0"/>
              </a:rPr>
              <a:t>Flush Base:</a:t>
            </a:r>
            <a:br>
              <a:rPr lang="en-US" dirty="0"/>
            </a:br>
            <a:endParaRPr lang="en-US" dirty="0"/>
          </a:p>
        </p:txBody>
      </p:sp>
      <p:sp>
        <p:nvSpPr>
          <p:cNvPr id="6" name="Rectangle 5"/>
          <p:cNvSpPr/>
          <p:nvPr/>
        </p:nvSpPr>
        <p:spPr>
          <a:xfrm>
            <a:off x="471707" y="1492469"/>
            <a:ext cx="6080125" cy="3693319"/>
          </a:xfrm>
          <a:prstGeom prst="rect">
            <a:avLst/>
          </a:prstGeom>
        </p:spPr>
        <p:txBody>
          <a:bodyPr>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Recessed, flush with the wall</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Clean, unencumbered look</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Common materials: wood and MDF</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Requires considerable planning and care to install</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Wall and base fastened to underlying substrate</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319" y="1600200"/>
            <a:ext cx="5334000" cy="3810000"/>
          </a:xfrm>
          <a:prstGeom prst="rect">
            <a:avLst/>
          </a:prstGeom>
        </p:spPr>
      </p:pic>
    </p:spTree>
    <p:extLst>
      <p:ext uri="{BB962C8B-B14F-4D97-AF65-F5344CB8AC3E}">
        <p14:creationId xmlns:p14="http://schemas.microsoft.com/office/powerpoint/2010/main" val="3033740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tx1"/>
                </a:solidFill>
              </a:rPr>
              <a:t>Bases: Shadow Line Reveal</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61571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441981" y="2969383"/>
            <a:ext cx="5394325" cy="1200329"/>
          </a:xfrm>
          <a:prstGeom prst="rect">
            <a:avLst/>
          </a:prstGeom>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This profile provides the Reveal Base look but it has a tape and float edge that will protect the exposed lower edge of the drywall panel and give you a consistent reveal across the length.</a:t>
            </a: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26"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1519" y="2060540"/>
            <a:ext cx="2746156" cy="2746156"/>
          </a:xfrm>
          <a:prstGeom prst="rect">
            <a:avLst/>
          </a:prstGeom>
          <a:noFill/>
          <a:ln w="12700">
            <a:solidFill>
              <a:srgbClr val="FF0000"/>
            </a:solidFill>
          </a:ln>
        </p:spPr>
      </p:pic>
      <p:pic>
        <p:nvPicPr>
          <p:cNvPr id="1028" name="Picture 4" descr="http://www.tamlyn.com/dev/xtremeinterior/images/BSL/1_BSL-FirstVi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963" y="2060540"/>
            <a:ext cx="2746156" cy="2746156"/>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573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11155074"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000" dirty="0">
                <a:solidFill>
                  <a:schemeClr val="tx1"/>
                </a:solidFill>
              </a:rPr>
              <a:t>Bases: Projecting Square</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5973621" y="1214452"/>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770" y="2127922"/>
            <a:ext cx="2772349" cy="2772349"/>
          </a:xfrm>
          <a:prstGeom prst="rect">
            <a:avLst/>
          </a:prstGeom>
          <a:ln w="9525">
            <a:solidFill>
              <a:srgbClr val="FF0000"/>
            </a:solidFill>
          </a:ln>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1727" y="2144879"/>
            <a:ext cx="2298192" cy="2755392"/>
          </a:xfrm>
          <a:prstGeom prst="rect">
            <a:avLst/>
          </a:prstGeom>
          <a:ln>
            <a:solidFill>
              <a:srgbClr val="FF0000"/>
            </a:solidFill>
          </a:ln>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9520" y="1419225"/>
            <a:ext cx="5562600" cy="3962400"/>
          </a:xfrm>
          <a:prstGeom prst="rect">
            <a:avLst/>
          </a:prstGeom>
        </p:spPr>
      </p:pic>
    </p:spTree>
    <p:extLst>
      <p:ext uri="{BB962C8B-B14F-4D97-AF65-F5344CB8AC3E}">
        <p14:creationId xmlns:p14="http://schemas.microsoft.com/office/powerpoint/2010/main" val="38756551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61571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441981" y="2969383"/>
            <a:ext cx="5394325" cy="646331"/>
          </a:xfrm>
          <a:prstGeom prst="rect">
            <a:avLst/>
          </a:prstGeom>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This profile gives a flash base with an square accent detail.</a:t>
            </a: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0" name="Picture 2" descr="http://www.tamlyn.com/dev/xtremeinterior/images/BPSR/1_BPSR-Second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1519" y="2069776"/>
            <a:ext cx="2736920" cy="2736920"/>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2052"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719" y="2071774"/>
            <a:ext cx="2734922" cy="2734922"/>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396084" y="228600"/>
            <a:ext cx="11155074"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000" dirty="0">
                <a:solidFill>
                  <a:schemeClr val="tx1"/>
                </a:solidFill>
              </a:rPr>
              <a:t>Bases: Flush Projecting Square</a:t>
            </a:r>
            <a:br>
              <a:rPr lang="en-US" sz="3000" dirty="0">
                <a:solidFill>
                  <a:schemeClr val="tx1"/>
                </a:solidFill>
              </a:rPr>
            </a:br>
            <a:endParaRPr lang="en-US" sz="3000" dirty="0">
              <a:solidFill>
                <a:schemeClr val="tx1"/>
              </a:solidFill>
            </a:endParaRPr>
          </a:p>
        </p:txBody>
      </p:sp>
    </p:spTree>
    <p:extLst>
      <p:ext uri="{BB962C8B-B14F-4D97-AF65-F5344CB8AC3E}">
        <p14:creationId xmlns:p14="http://schemas.microsoft.com/office/powerpoint/2010/main" val="3573068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0" y="4762"/>
            <a:ext cx="12161838" cy="6853238"/>
          </a:xfrm>
        </p:spPr>
      </p:pic>
    </p:spTree>
    <p:extLst>
      <p:ext uri="{BB962C8B-B14F-4D97-AF65-F5344CB8AC3E}">
        <p14:creationId xmlns:p14="http://schemas.microsoft.com/office/powerpoint/2010/main" val="4053452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889801" y="2905095"/>
            <a:ext cx="5258340" cy="1219200"/>
          </a:xfrm>
          <a:prstGeom prst="rect">
            <a:avLst/>
          </a:prstGeom>
        </p:spPr>
        <p:txBody>
          <a:bodyPr bIns="91440" anchor="b" anchorCtr="0">
            <a:normAutofit fontScale="925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bg1"/>
                </a:solidFill>
              </a:rPr>
              <a:t>Extruded Aluminum Reveals:</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66905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319" y="1381095"/>
            <a:ext cx="3406164" cy="4257705"/>
          </a:xfrm>
          <a:prstGeom prst="rect">
            <a:avLst/>
          </a:prstGeom>
        </p:spPr>
      </p:pic>
    </p:spTree>
    <p:extLst>
      <p:ext uri="{BB962C8B-B14F-4D97-AF65-F5344CB8AC3E}">
        <p14:creationId xmlns:p14="http://schemas.microsoft.com/office/powerpoint/2010/main" val="55076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29567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901398" y="2733705"/>
            <a:ext cx="2665921" cy="2371695"/>
          </a:xfrm>
        </p:spPr>
        <p:txBody>
          <a:bodyPr>
            <a:normAutofit fontScale="90000"/>
          </a:bodyPr>
          <a:lstStyle/>
          <a:p>
            <a:r>
              <a:rPr lang="en-US" sz="3000" dirty="0">
                <a:solidFill>
                  <a:schemeClr val="bg1"/>
                </a:solidFill>
              </a:rPr>
              <a:t>Interior Trim:</a:t>
            </a:r>
            <a:br>
              <a:rPr lang="en-US" sz="3000" dirty="0">
                <a:solidFill>
                  <a:schemeClr val="tx1"/>
                </a:solidFill>
              </a:rPr>
            </a:br>
            <a:br>
              <a:rPr lang="en-US" sz="3000" dirty="0">
                <a:solidFill>
                  <a:schemeClr val="tx1"/>
                </a:solidFill>
              </a:rPr>
            </a:br>
            <a:r>
              <a:rPr lang="en-US" sz="2200" dirty="0">
                <a:solidFill>
                  <a:schemeClr val="bg1"/>
                </a:solidFill>
              </a:rPr>
              <a:t>“The details are not the details. They make the design.” </a:t>
            </a:r>
            <a:br>
              <a:rPr lang="en-US" sz="2200" dirty="0">
                <a:solidFill>
                  <a:schemeClr val="bg1"/>
                </a:solidFill>
              </a:rPr>
            </a:br>
            <a:br>
              <a:rPr lang="en-US" sz="2200" dirty="0">
                <a:solidFill>
                  <a:schemeClr val="bg1"/>
                </a:solidFill>
              </a:rPr>
            </a:br>
            <a:r>
              <a:rPr lang="en-US" sz="2200" dirty="0">
                <a:solidFill>
                  <a:schemeClr val="bg1"/>
                </a:solidFill>
              </a:rPr>
              <a:t>Charles Eames</a:t>
            </a:r>
            <a:br>
              <a:rPr lang="en-US" sz="3200" cap="all" dirty="0"/>
            </a:br>
            <a:endParaRPr lang="en-CA" sz="3000" dirty="0">
              <a:solidFill>
                <a:schemeClr val="tx1"/>
              </a:solidFill>
            </a:endParaRPr>
          </a:p>
        </p:txBody>
      </p:sp>
      <p:cxnSp>
        <p:nvCxnSpPr>
          <p:cNvPr id="6" name="Straight Connector 5"/>
          <p:cNvCxnSpPr/>
          <p:nvPr/>
        </p:nvCxnSpPr>
        <p:spPr>
          <a:xfrm>
            <a:off x="823119" y="914398"/>
            <a:ext cx="10439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081" y="1371596"/>
            <a:ext cx="5249117" cy="4252019"/>
          </a:xfrm>
          <a:prstGeom prst="rect">
            <a:avLst/>
          </a:prstGeom>
        </p:spPr>
      </p:pic>
      <p:cxnSp>
        <p:nvCxnSpPr>
          <p:cNvPr id="11" name="Straight Connector 10"/>
          <p:cNvCxnSpPr/>
          <p:nvPr/>
        </p:nvCxnSpPr>
        <p:spPr>
          <a:xfrm>
            <a:off x="82145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4210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400"/>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6446835"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tx1"/>
                </a:solidFill>
              </a:rPr>
              <a:t>Reveals: Flange Reveal</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78335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003196" y="1806535"/>
            <a:ext cx="3977482" cy="2862322"/>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Strictly a decorative detail</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Aluminum allows installation vertically, horizontally, diagonally</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Widths: ¼ inch up to 4 inches</a:t>
            </a: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descr="http://www.tamlyn.com/dev/xtremeinterior/images/RVDF/1_RVDF-Second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519" y="1447800"/>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767" y="1828800"/>
            <a:ext cx="3101935" cy="3101935"/>
          </a:xfrm>
          <a:prstGeom prst="rect">
            <a:avLst/>
          </a:prstGeom>
          <a:noFill/>
          <a:ln w="12700">
            <a:solidFill>
              <a:srgbClr val="FF0000"/>
            </a:solidFill>
          </a:ln>
        </p:spPr>
      </p:pic>
      <p:sp>
        <p:nvSpPr>
          <p:cNvPr id="4" name="Rectangle 3"/>
          <p:cNvSpPr/>
          <p:nvPr/>
        </p:nvSpPr>
        <p:spPr>
          <a:xfrm>
            <a:off x="3619501" y="1828800"/>
            <a:ext cx="3985418" cy="310193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3391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74278" y="908929"/>
            <a:ext cx="12236116"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6446835"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tx1"/>
                </a:solidFill>
              </a:rPr>
              <a:t>Reveals: Square Reveal</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78335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003196" y="2962870"/>
            <a:ext cx="3977482" cy="646331"/>
          </a:xfrm>
          <a:prstGeom prst="rect">
            <a:avLst/>
          </a:prstGeom>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Mulitple</a:t>
            </a:r>
            <a:r>
              <a:rPr lang="en-US" sz="1800" dirty="0">
                <a:solidFill>
                  <a:schemeClr val="bg1"/>
                </a:solidFill>
                <a:latin typeface="Arial" panose="020B0604020202020204" pitchFamily="34" charset="0"/>
                <a:cs typeface="Arial" panose="020B0604020202020204" pitchFamily="34" charset="0"/>
              </a:rPr>
              <a:t> sizes, shapes and finishes available </a:t>
            </a: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0814" y="2242868"/>
            <a:ext cx="4427905" cy="2291735"/>
          </a:xfrm>
          <a:prstGeom prst="rect">
            <a:avLst/>
          </a:prstGeom>
          <a:ln w="9525">
            <a:solidFill>
              <a:srgbClr val="FF0000"/>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119" y="2242868"/>
            <a:ext cx="2298192" cy="2298192"/>
          </a:xfrm>
          <a:prstGeom prst="rect">
            <a:avLst/>
          </a:prstGeom>
          <a:ln w="9525">
            <a:solidFill>
              <a:srgbClr val="FF0000"/>
            </a:solidFill>
          </a:ln>
        </p:spPr>
      </p:pic>
    </p:spTree>
    <p:extLst>
      <p:ext uri="{BB962C8B-B14F-4D97-AF65-F5344CB8AC3E}">
        <p14:creationId xmlns:p14="http://schemas.microsoft.com/office/powerpoint/2010/main" val="3060769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1837" cy="6858000"/>
          </a:xfrm>
          <a:prstGeom prst="rect">
            <a:avLst/>
          </a:prstGeom>
        </p:spPr>
      </p:pic>
    </p:spTree>
    <p:extLst>
      <p:ext uri="{BB962C8B-B14F-4D97-AF65-F5344CB8AC3E}">
        <p14:creationId xmlns:p14="http://schemas.microsoft.com/office/powerpoint/2010/main" val="1357580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287"/>
            <a:ext cx="12161837" cy="6858000"/>
          </a:xfrm>
          <a:prstGeom prst="rect">
            <a:avLst/>
          </a:prstGeom>
        </p:spPr>
      </p:pic>
    </p:spTree>
    <p:extLst>
      <p:ext uri="{BB962C8B-B14F-4D97-AF65-F5344CB8AC3E}">
        <p14:creationId xmlns:p14="http://schemas.microsoft.com/office/powerpoint/2010/main" val="3013172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tx1"/>
                </a:solidFill>
              </a:rPr>
              <a:t>Channels: Flush</a:t>
            </a:r>
            <a:endParaRPr lang="en-US" sz="3000" dirty="0">
              <a:solidFill>
                <a:schemeClr val="tx1"/>
              </a:solidFill>
            </a:endParaRPr>
          </a:p>
        </p:txBody>
      </p:sp>
      <p:cxnSp>
        <p:nvCxnSpPr>
          <p:cNvPr id="14" name="Straight Connector 13"/>
          <p:cNvCxnSpPr/>
          <p:nvPr/>
        </p:nvCxnSpPr>
        <p:spPr>
          <a:xfrm>
            <a:off x="79097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207431" y="1756471"/>
            <a:ext cx="3855243" cy="3477875"/>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Utilized in two-piece systems (channels and inserts)</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Installed vertically or diagonally and in approved conditions, horizontally</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Ridged face provides for taping and floating</a:t>
            </a: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919" y="2177035"/>
            <a:ext cx="4581690" cy="2371329"/>
          </a:xfrm>
          <a:prstGeom prst="rect">
            <a:avLst/>
          </a:prstGeom>
          <a:ln>
            <a:solidFill>
              <a:srgbClr val="FF000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401" y="2177035"/>
            <a:ext cx="2371328" cy="2371328"/>
          </a:xfrm>
          <a:prstGeom prst="rect">
            <a:avLst/>
          </a:prstGeom>
          <a:ln>
            <a:solidFill>
              <a:srgbClr val="FF0000"/>
            </a:solidFill>
          </a:ln>
        </p:spPr>
      </p:pic>
    </p:spTree>
    <p:extLst>
      <p:ext uri="{BB962C8B-B14F-4D97-AF65-F5344CB8AC3E}">
        <p14:creationId xmlns:p14="http://schemas.microsoft.com/office/powerpoint/2010/main" val="3044067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8275635"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000" dirty="0">
                <a:solidFill>
                  <a:schemeClr val="tx1"/>
                </a:solidFill>
              </a:rPr>
              <a:t>Channels: Square Tapered &amp; Square Angled</a:t>
            </a:r>
            <a:br>
              <a:rPr lang="en-US" sz="3000" dirty="0">
                <a:solidFill>
                  <a:schemeClr val="tx1"/>
                </a:solidFill>
              </a:rPr>
            </a:br>
            <a:endParaRPr lang="en-US" sz="3000" dirty="0">
              <a:solidFill>
                <a:schemeClr val="tx1"/>
              </a:solidFill>
            </a:endParaRP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9127" y="3645408"/>
            <a:ext cx="2298192" cy="2298192"/>
          </a:xfrm>
          <a:prstGeom prst="rect">
            <a:avLst/>
          </a:prstGeom>
          <a:ln>
            <a:solidFill>
              <a:srgbClr val="FF0000"/>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4807" y="3645408"/>
            <a:ext cx="4437773" cy="2296842"/>
          </a:xfrm>
          <a:prstGeom prst="rect">
            <a:avLst/>
          </a:prstGeom>
          <a:ln>
            <a:solidFill>
              <a:srgbClr val="FF0000"/>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3485" y="1066800"/>
            <a:ext cx="2298192" cy="2298192"/>
          </a:xfrm>
          <a:prstGeom prst="rect">
            <a:avLst/>
          </a:prstGeom>
          <a:ln>
            <a:solidFill>
              <a:srgbClr val="FF0000"/>
            </a:solidFill>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051" y="1066800"/>
            <a:ext cx="4440381" cy="2298192"/>
          </a:xfrm>
          <a:prstGeom prst="rect">
            <a:avLst/>
          </a:prstGeom>
          <a:ln>
            <a:solidFill>
              <a:srgbClr val="FF0000"/>
            </a:solidFill>
          </a:ln>
        </p:spPr>
      </p:pic>
      <p:cxnSp>
        <p:nvCxnSpPr>
          <p:cNvPr id="18" name="Straight Connector 17"/>
          <p:cNvCxnSpPr/>
          <p:nvPr/>
        </p:nvCxnSpPr>
        <p:spPr>
          <a:xfrm>
            <a:off x="442119" y="3505200"/>
            <a:ext cx="1127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146730" y="1553170"/>
            <a:ext cx="3506883" cy="923330"/>
          </a:xfrm>
          <a:prstGeom prst="rect">
            <a:avLst/>
          </a:prstGeom>
        </p:spPr>
        <p:txBody>
          <a:bodyPr wrap="square">
            <a:spAutoFit/>
          </a:bodyPr>
          <a:lstStyle/>
          <a:p>
            <a:r>
              <a:rPr lang="en-US" sz="1800" dirty="0">
                <a:solidFill>
                  <a:prstClr val="white"/>
                </a:solidFill>
                <a:latin typeface="Arial" pitchFamily="34" charset="0"/>
                <a:cs typeface="Arial" pitchFamily="34" charset="0"/>
              </a:rPr>
              <a:t>Unique tapered square edges create a dynamic look when paired with an insert piece</a:t>
            </a:r>
          </a:p>
        </p:txBody>
      </p:sp>
      <p:sp>
        <p:nvSpPr>
          <p:cNvPr id="20" name="Rectangle 19"/>
          <p:cNvSpPr/>
          <p:nvPr/>
        </p:nvSpPr>
        <p:spPr>
          <a:xfrm>
            <a:off x="538051" y="4382869"/>
            <a:ext cx="3028268" cy="646331"/>
          </a:xfrm>
          <a:prstGeom prst="rect">
            <a:avLst/>
          </a:prstGeom>
        </p:spPr>
        <p:txBody>
          <a:bodyPr wrap="square">
            <a:spAutoFit/>
          </a:bodyPr>
          <a:lstStyle/>
          <a:p>
            <a:r>
              <a:rPr lang="en-US" sz="1800" dirty="0">
                <a:solidFill>
                  <a:prstClr val="white"/>
                </a:solidFill>
                <a:latin typeface="Arial" pitchFamily="34" charset="0"/>
                <a:cs typeface="Arial" pitchFamily="34" charset="0"/>
              </a:rPr>
              <a:t>Angled detail adds a unique touch to a classic look</a:t>
            </a:r>
          </a:p>
        </p:txBody>
      </p:sp>
    </p:spTree>
    <p:extLst>
      <p:ext uri="{BB962C8B-B14F-4D97-AF65-F5344CB8AC3E}">
        <p14:creationId xmlns:p14="http://schemas.microsoft.com/office/powerpoint/2010/main" val="19367587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tx1"/>
                </a:solidFill>
              </a:rPr>
              <a:t>Inserts: Rectangular Square</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6766719" y="1300147"/>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48496" y="1597749"/>
            <a:ext cx="5066505" cy="3785652"/>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Inserts are paired with channel reveals and may be installed vertically or diagonally</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Utilized to create both modern and classic looks in drywall or panel installations</a:t>
            </a: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Rectangular square insert is available in 1-inch and 2-inch projections</a:t>
            </a: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919" y="1605367"/>
            <a:ext cx="3696928" cy="3696928"/>
          </a:xfrm>
          <a:prstGeom prst="rect">
            <a:avLst/>
          </a:prstGeom>
          <a:ln w="9525">
            <a:solidFill>
              <a:srgbClr val="FF0000"/>
            </a:solidFill>
          </a:ln>
        </p:spPr>
      </p:pic>
    </p:spTree>
    <p:extLst>
      <p:ext uri="{BB962C8B-B14F-4D97-AF65-F5344CB8AC3E}">
        <p14:creationId xmlns:p14="http://schemas.microsoft.com/office/powerpoint/2010/main" val="1828463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11765753"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000" dirty="0">
                <a:solidFill>
                  <a:schemeClr val="tx1"/>
                </a:solidFill>
              </a:rPr>
              <a:t>Inserts</a:t>
            </a:r>
            <a:br>
              <a:rPr lang="en-US" sz="3000" dirty="0">
                <a:solidFill>
                  <a:schemeClr val="tx1"/>
                </a:solidFill>
              </a:rPr>
            </a:br>
            <a:endParaRPr lang="en-US" sz="3000" dirty="0">
              <a:solidFill>
                <a:schemeClr val="tx1"/>
              </a:solidFill>
            </a:endParaRP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2119" y="3505200"/>
            <a:ext cx="11277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319" y="1031635"/>
            <a:ext cx="4414400" cy="2284745"/>
          </a:xfrm>
          <a:prstGeom prst="rect">
            <a:avLst/>
          </a:prstGeom>
          <a:ln>
            <a:solidFill>
              <a:srgbClr val="FF0000"/>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0527" y="1031636"/>
            <a:ext cx="2298192" cy="2298192"/>
          </a:xfrm>
          <a:prstGeom prst="rect">
            <a:avLst/>
          </a:prstGeom>
          <a:ln>
            <a:solidFill>
              <a:srgbClr val="FF0000"/>
            </a:solidFill>
          </a:ln>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229" y="3638563"/>
            <a:ext cx="2298192" cy="2298192"/>
          </a:xfrm>
          <a:prstGeom prst="rect">
            <a:avLst/>
          </a:prstGeom>
          <a:ln>
            <a:solidFill>
              <a:srgbClr val="FF0000"/>
            </a:solidFill>
          </a:ln>
        </p:spPr>
      </p:pic>
      <p:sp>
        <p:nvSpPr>
          <p:cNvPr id="16" name="Rectangle 15"/>
          <p:cNvSpPr/>
          <p:nvPr/>
        </p:nvSpPr>
        <p:spPr>
          <a:xfrm>
            <a:off x="567231" y="4466892"/>
            <a:ext cx="2884788" cy="646331"/>
          </a:xfrm>
          <a:prstGeom prst="rect">
            <a:avLst/>
          </a:prstGeom>
        </p:spPr>
        <p:txBody>
          <a:bodyPr wrap="square">
            <a:spAutoFit/>
          </a:bodyPr>
          <a:lstStyle/>
          <a:p>
            <a:r>
              <a:rPr lang="en-US" sz="1800" dirty="0">
                <a:solidFill>
                  <a:prstClr val="white"/>
                </a:solidFill>
                <a:latin typeface="Arial" pitchFamily="34" charset="0"/>
                <a:cs typeface="Arial" pitchFamily="34" charset="0"/>
              </a:rPr>
              <a:t>Available in 1-inch, 2-inch, and 3-inch projections</a:t>
            </a:r>
          </a:p>
        </p:txBody>
      </p:sp>
      <p:sp>
        <p:nvSpPr>
          <p:cNvPr id="19" name="Rectangle 18"/>
          <p:cNvSpPr/>
          <p:nvPr/>
        </p:nvSpPr>
        <p:spPr>
          <a:xfrm>
            <a:off x="8167799" y="1812428"/>
            <a:ext cx="3117056" cy="646331"/>
          </a:xfrm>
          <a:prstGeom prst="rect">
            <a:avLst/>
          </a:prstGeom>
        </p:spPr>
        <p:txBody>
          <a:bodyPr wrap="square">
            <a:spAutoFit/>
          </a:bodyPr>
          <a:lstStyle/>
          <a:p>
            <a:r>
              <a:rPr lang="en-US" sz="1800" dirty="0">
                <a:solidFill>
                  <a:prstClr val="white"/>
                </a:solidFill>
                <a:latin typeface="Arial" pitchFamily="34" charset="0"/>
                <a:cs typeface="Arial" pitchFamily="34" charset="0"/>
              </a:rPr>
              <a:t>Available in Flush, 1-inch, 2-inch, and 3-inch projections</a:t>
            </a:r>
          </a:p>
        </p:txBody>
      </p:sp>
    </p:spTree>
    <p:extLst>
      <p:ext uri="{BB962C8B-B14F-4D97-AF65-F5344CB8AC3E}">
        <p14:creationId xmlns:p14="http://schemas.microsoft.com/office/powerpoint/2010/main" val="4100912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61837" cy="6858000"/>
          </a:xfrm>
          <a:prstGeom prst="rect">
            <a:avLst/>
          </a:prstGeom>
        </p:spPr>
      </p:pic>
    </p:spTree>
    <p:extLst>
      <p:ext uri="{BB962C8B-B14F-4D97-AF65-F5344CB8AC3E}">
        <p14:creationId xmlns:p14="http://schemas.microsoft.com/office/powerpoint/2010/main" val="337198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6889801" y="2905095"/>
            <a:ext cx="5258340" cy="1219200"/>
          </a:xfrm>
          <a:prstGeom prst="rect">
            <a:avLst/>
          </a:prstGeom>
        </p:spPr>
        <p:txBody>
          <a:bodyPr bIns="91440" anchor="b" anchorCtr="0">
            <a:normAutofit fontScale="925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bg1"/>
                </a:solidFill>
              </a:rPr>
              <a:t>Extruded Aluminum Corners:</a:t>
            </a:r>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66905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119" y="1381095"/>
            <a:ext cx="4267200" cy="4267200"/>
          </a:xfrm>
          <a:prstGeom prst="rect">
            <a:avLst/>
          </a:prstGeom>
        </p:spPr>
      </p:pic>
    </p:spTree>
    <p:extLst>
      <p:ext uri="{BB962C8B-B14F-4D97-AF65-F5344CB8AC3E}">
        <p14:creationId xmlns:p14="http://schemas.microsoft.com/office/powerpoint/2010/main" val="2700179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4519" y="85513"/>
            <a:ext cx="5486400" cy="1219200"/>
          </a:xfrm>
        </p:spPr>
        <p:txBody>
          <a:bodyPr>
            <a:normAutofit/>
          </a:bodyPr>
          <a:lstStyle/>
          <a:p>
            <a:pPr marL="0" indent="0"/>
            <a:br>
              <a:rPr lang="en-US" sz="3200" dirty="0">
                <a:solidFill>
                  <a:schemeClr val="tx1"/>
                </a:solidFill>
              </a:rPr>
            </a:br>
            <a:endParaRPr lang="en-CA" sz="2000" dirty="0">
              <a:solidFill>
                <a:schemeClr val="tx1"/>
              </a:solidFill>
            </a:endParaRPr>
          </a:p>
        </p:txBody>
      </p:sp>
      <p:sp>
        <p:nvSpPr>
          <p:cNvPr id="4" name="TextBox 3"/>
          <p:cNvSpPr txBox="1"/>
          <p:nvPr/>
        </p:nvSpPr>
        <p:spPr>
          <a:xfrm>
            <a:off x="1000581" y="1676400"/>
            <a:ext cx="3672680" cy="3693121"/>
          </a:xfrm>
          <a:prstGeom prst="rect">
            <a:avLst/>
          </a:prstGeom>
          <a:noFill/>
        </p:spPr>
        <p:txBody>
          <a:bodyPr wrap="square" lIns="121725" tIns="60862" rIns="121725" bIns="60862" rtlCol="0">
            <a:spAutoFit/>
          </a:bodyPr>
          <a:lstStyle/>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Detailing needs to meet an architectural design aesthetic, as well as durability and sustainability requirements</a:t>
            </a: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Specifying extruded aluminum interior trim products can contribute to all of these prerequisites</a:t>
            </a:r>
          </a:p>
          <a:p>
            <a:endParaRPr lang="en-CA" sz="1200" dirty="0"/>
          </a:p>
        </p:txBody>
      </p:sp>
      <p:cxnSp>
        <p:nvCxnSpPr>
          <p:cNvPr id="8" name="Straight Connector 7"/>
          <p:cNvCxnSpPr/>
          <p:nvPr/>
        </p:nvCxnSpPr>
        <p:spPr>
          <a:xfrm>
            <a:off x="594519" y="914400"/>
            <a:ext cx="109442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3189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3603" y="1219200"/>
            <a:ext cx="5225142" cy="4572000"/>
          </a:xfrm>
          <a:prstGeom prst="rect">
            <a:avLst/>
          </a:prstGeom>
        </p:spPr>
      </p:pic>
    </p:spTree>
    <p:extLst>
      <p:ext uri="{BB962C8B-B14F-4D97-AF65-F5344CB8AC3E}">
        <p14:creationId xmlns:p14="http://schemas.microsoft.com/office/powerpoint/2010/main" val="1727504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523126" y="533400"/>
            <a:ext cx="4238596"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Corners:</a:t>
            </a:r>
          </a:p>
          <a:p>
            <a:br>
              <a:rPr lang="en-US" sz="6400" dirty="0">
                <a:solidFill>
                  <a:schemeClr val="tx1"/>
                </a:solidFill>
              </a:rPr>
            </a:br>
            <a:endParaRPr lang="en-US" sz="6400" dirty="0">
              <a:solidFill>
                <a:schemeClr val="tx1"/>
              </a:solidFill>
            </a:endParaRPr>
          </a:p>
        </p:txBody>
      </p:sp>
      <p:cxnSp>
        <p:nvCxnSpPr>
          <p:cNvPr id="14" name="Straight Connector 13"/>
          <p:cNvCxnSpPr/>
          <p:nvPr/>
        </p:nvCxnSpPr>
        <p:spPr>
          <a:xfrm>
            <a:off x="71477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945084" y="1727354"/>
            <a:ext cx="5730355" cy="3139321"/>
          </a:xfrm>
          <a:prstGeom prst="rect">
            <a:avLst/>
          </a:prstGeom>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Compared to PVC rubber, aluminum corner trim profiles offer:</a:t>
            </a:r>
          </a:p>
          <a:p>
            <a:endParaRPr lang="en-US" sz="1800" dirty="0">
              <a:solidFill>
                <a:schemeClr val="bg1"/>
              </a:solidFill>
              <a:latin typeface="Arial" panose="020B0604020202020204" pitchFamily="34" charset="0"/>
              <a:cs typeface="Arial" panose="020B0604020202020204" pitchFamily="34" charset="0"/>
            </a:endParaRPr>
          </a:p>
          <a:p>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superior protection</a:t>
            </a: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greater longevity</a:t>
            </a: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more design options</a:t>
            </a:r>
          </a:p>
          <a:p>
            <a:endParaRPr lang="en-US" sz="1800" dirty="0">
              <a:solidFill>
                <a:schemeClr val="bg1"/>
              </a:solidFill>
              <a:latin typeface="Arial" panose="020B0604020202020204" pitchFamily="34" charset="0"/>
              <a:cs typeface="Arial" panose="020B0604020202020204" pitchFamily="34" charset="0"/>
            </a:endParaRPr>
          </a:p>
          <a:p>
            <a:endParaRPr lang="en-US" sz="1800" dirty="0">
              <a:solidFill>
                <a:schemeClr val="bg1"/>
              </a:solidFill>
              <a:latin typeface="Arial" panose="020B0604020202020204" pitchFamily="34" charset="0"/>
              <a:cs typeface="Arial" panose="020B0604020202020204" pitchFamily="34" charset="0"/>
            </a:endParaRPr>
          </a:p>
          <a:p>
            <a:r>
              <a:rPr lang="en-US" sz="1800" dirty="0">
                <a:solidFill>
                  <a:schemeClr val="bg1"/>
                </a:solidFill>
                <a:latin typeface="Arial" panose="020B0604020202020204" pitchFamily="34" charset="0"/>
                <a:cs typeface="Arial" panose="020B0604020202020204" pitchFamily="34" charset="0"/>
              </a:rPr>
              <a:t>Available in square, </a:t>
            </a:r>
            <a:r>
              <a:rPr lang="en-US" sz="1800" dirty="0" err="1">
                <a:solidFill>
                  <a:schemeClr val="bg1"/>
                </a:solidFill>
                <a:latin typeface="Arial" panose="020B0604020202020204" pitchFamily="34" charset="0"/>
                <a:cs typeface="Arial" panose="020B0604020202020204" pitchFamily="34" charset="0"/>
              </a:rPr>
              <a:t>radiused</a:t>
            </a:r>
            <a:r>
              <a:rPr lang="en-US" sz="1800" dirty="0">
                <a:solidFill>
                  <a:schemeClr val="bg1"/>
                </a:solidFill>
                <a:latin typeface="Arial" panose="020B0604020202020204" pitchFamily="34" charset="0"/>
                <a:cs typeface="Arial" panose="020B0604020202020204" pitchFamily="34" charset="0"/>
              </a:rPr>
              <a:t>, round, elliptical, and tapered configurations</a:t>
            </a:r>
          </a:p>
        </p:txBody>
      </p:sp>
      <p:cxnSp>
        <p:nvCxnSpPr>
          <p:cNvPr id="11" name="Straight Connector 10"/>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6049" b="20625"/>
          <a:stretch/>
        </p:blipFill>
        <p:spPr>
          <a:xfrm>
            <a:off x="7604919" y="1614442"/>
            <a:ext cx="4114800" cy="3800505"/>
          </a:xfrm>
          <a:prstGeom prst="rect">
            <a:avLst/>
          </a:prstGeom>
        </p:spPr>
      </p:pic>
    </p:spTree>
    <p:extLst>
      <p:ext uri="{BB962C8B-B14F-4D97-AF65-F5344CB8AC3E}">
        <p14:creationId xmlns:p14="http://schemas.microsoft.com/office/powerpoint/2010/main" val="3350815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tx1"/>
                </a:solidFill>
              </a:rPr>
              <a:t>Corners: </a:t>
            </a:r>
            <a:r>
              <a:rPr lang="en-US" sz="3200" dirty="0" err="1">
                <a:solidFill>
                  <a:schemeClr val="tx1"/>
                </a:solidFill>
              </a:rPr>
              <a:t>Eliptical</a:t>
            </a:r>
            <a:r>
              <a:rPr lang="en-US" sz="3200" dirty="0">
                <a:solidFill>
                  <a:schemeClr val="tx1"/>
                </a:solidFill>
              </a:rPr>
              <a:t> &amp; Round</a:t>
            </a:r>
            <a:br>
              <a:rPr lang="en-US" sz="3000" dirty="0">
                <a:solidFill>
                  <a:schemeClr val="tx1"/>
                </a:solidFill>
              </a:rPr>
            </a:br>
            <a:endParaRPr lang="en-US" sz="3000" dirty="0">
              <a:solidFill>
                <a:schemeClr val="tx1"/>
              </a:solidFill>
            </a:endParaRP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719" y="1097960"/>
            <a:ext cx="2298192" cy="2298192"/>
          </a:xfrm>
          <a:prstGeom prst="rect">
            <a:avLst/>
          </a:prstGeom>
          <a:ln>
            <a:solidFill>
              <a:srgbClr val="FF0000"/>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8119" y="1092705"/>
            <a:ext cx="4440381" cy="2298192"/>
          </a:xfrm>
          <a:prstGeom prst="rect">
            <a:avLst/>
          </a:prstGeom>
          <a:ln>
            <a:solidFill>
              <a:srgbClr val="FF0000"/>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0157" y="3569208"/>
            <a:ext cx="2298192" cy="2298192"/>
          </a:xfrm>
          <a:prstGeom prst="rect">
            <a:avLst/>
          </a:prstGeom>
          <a:ln>
            <a:solidFill>
              <a:srgbClr val="FF0000"/>
            </a:solidFill>
          </a:ln>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6949" y="3569208"/>
            <a:ext cx="4435170" cy="2295495"/>
          </a:xfrm>
          <a:prstGeom prst="rect">
            <a:avLst/>
          </a:prstGeom>
          <a:ln>
            <a:solidFill>
              <a:srgbClr val="FF0000"/>
            </a:solidFill>
          </a:ln>
        </p:spPr>
      </p:pic>
      <p:sp>
        <p:nvSpPr>
          <p:cNvPr id="16" name="Rectangle 15"/>
          <p:cNvSpPr/>
          <p:nvPr/>
        </p:nvSpPr>
        <p:spPr>
          <a:xfrm>
            <a:off x="7473300" y="1923890"/>
            <a:ext cx="4246419" cy="646331"/>
          </a:xfrm>
          <a:prstGeom prst="rect">
            <a:avLst/>
          </a:prstGeom>
        </p:spPr>
        <p:txBody>
          <a:bodyPr wrap="square">
            <a:spAutoFit/>
          </a:bodyPr>
          <a:lstStyle/>
          <a:p>
            <a:r>
              <a:rPr lang="en-US" sz="1800" dirty="0">
                <a:solidFill>
                  <a:prstClr val="white"/>
                </a:solidFill>
                <a:latin typeface="Arial" pitchFamily="34" charset="0"/>
                <a:cs typeface="Arial" pitchFamily="34" charset="0"/>
              </a:rPr>
              <a:t>The reveal in each of these profiles creates the illusion of a floating corner.</a:t>
            </a:r>
          </a:p>
        </p:txBody>
      </p:sp>
    </p:spTree>
    <p:extLst>
      <p:ext uri="{BB962C8B-B14F-4D97-AF65-F5344CB8AC3E}">
        <p14:creationId xmlns:p14="http://schemas.microsoft.com/office/powerpoint/2010/main" val="667271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15082" y="914398"/>
            <a:ext cx="12192001"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fontScale="925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200" dirty="0">
                <a:solidFill>
                  <a:schemeClr val="tx1"/>
                </a:solidFill>
              </a:rPr>
              <a:t>Corners: Rectangular &amp; Open</a:t>
            </a:r>
            <a:br>
              <a:rPr lang="en-US" sz="3000" dirty="0">
                <a:solidFill>
                  <a:schemeClr val="tx1"/>
                </a:solidFill>
              </a:rPr>
            </a:br>
            <a:endParaRPr lang="en-US" sz="3000" dirty="0">
              <a:solidFill>
                <a:schemeClr val="tx1"/>
              </a:solidFill>
            </a:endParaRPr>
          </a:p>
        </p:txBody>
      </p:sp>
      <p:cxnSp>
        <p:nvCxnSpPr>
          <p:cNvPr id="17" name="Straight Connector 16"/>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73300" y="1923890"/>
            <a:ext cx="4246419" cy="923330"/>
          </a:xfrm>
          <a:prstGeom prst="rect">
            <a:avLst/>
          </a:prstGeom>
        </p:spPr>
        <p:txBody>
          <a:bodyPr wrap="square">
            <a:spAutoFit/>
          </a:bodyPr>
          <a:lstStyle/>
          <a:p>
            <a:r>
              <a:rPr lang="en-US" sz="1800" dirty="0">
                <a:solidFill>
                  <a:prstClr val="white"/>
                </a:solidFill>
                <a:latin typeface="Arial" pitchFamily="34" charset="0"/>
                <a:cs typeface="Arial" pitchFamily="34" charset="0"/>
              </a:rPr>
              <a:t>The rectangular profile is a good complement to hallways and transitions from open to linear spaces well.</a:t>
            </a:r>
          </a:p>
        </p:txBody>
      </p:sp>
      <p:pic>
        <p:nvPicPr>
          <p:cNvPr id="4098" name="Picture 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6719" y="945560"/>
            <a:ext cx="2864440" cy="2864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56719" y="1097960"/>
            <a:ext cx="2864440" cy="229819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879" y="1097960"/>
            <a:ext cx="2298192" cy="2298192"/>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4102" name="Picture 6"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2820" y="3569208"/>
            <a:ext cx="2298192" cy="2298192"/>
          </a:xfrm>
          <a:prstGeom prst="rect">
            <a:avLst/>
          </a:prstGeom>
          <a:noFill/>
          <a:ln w="12700">
            <a:solidFill>
              <a:srgbClr val="FF0000"/>
            </a:solidFill>
          </a:ln>
        </p:spPr>
      </p:pic>
      <p:pic>
        <p:nvPicPr>
          <p:cNvPr id="4104" name="Picture 8" descr="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0919" y="3569208"/>
            <a:ext cx="2298192" cy="2298192"/>
          </a:xfrm>
          <a:prstGeom prst="rect">
            <a:avLst/>
          </a:prstGeom>
          <a:noFill/>
          <a:ln w="12700">
            <a:solidFill>
              <a:srgbClr val="FF0000"/>
            </a:solidFill>
          </a:ln>
          <a:extLst>
            <a:ext uri="{909E8E84-426E-40DD-AFC4-6F175D3DCCD1}">
              <a14:hiddenFill xmlns:a14="http://schemas.microsoft.com/office/drawing/2010/main">
                <a:solidFill>
                  <a:srgbClr val="FFFFFF"/>
                </a:solidFill>
              </a14:hiddenFill>
            </a:ext>
          </a:extLst>
        </p:spPr>
      </p:pic>
      <p:sp>
        <p:nvSpPr>
          <p:cNvPr id="19" name="Rectangle 18"/>
          <p:cNvSpPr/>
          <p:nvPr/>
        </p:nvSpPr>
        <p:spPr>
          <a:xfrm>
            <a:off x="1051719" y="4343400"/>
            <a:ext cx="4246419" cy="923330"/>
          </a:xfrm>
          <a:prstGeom prst="rect">
            <a:avLst/>
          </a:prstGeom>
        </p:spPr>
        <p:txBody>
          <a:bodyPr wrap="square">
            <a:spAutoFit/>
          </a:bodyPr>
          <a:lstStyle/>
          <a:p>
            <a:r>
              <a:rPr lang="en-US" sz="1800" dirty="0">
                <a:solidFill>
                  <a:prstClr val="white"/>
                </a:solidFill>
                <a:latin typeface="Arial" pitchFamily="34" charset="0"/>
                <a:cs typeface="Arial" pitchFamily="34" charset="0"/>
              </a:rPr>
              <a:t>Here is the open profile which is a more contemporary treatment for outside corners.</a:t>
            </a:r>
          </a:p>
        </p:txBody>
      </p:sp>
    </p:spTree>
    <p:extLst>
      <p:ext uri="{BB962C8B-B14F-4D97-AF65-F5344CB8AC3E}">
        <p14:creationId xmlns:p14="http://schemas.microsoft.com/office/powerpoint/2010/main" val="1080076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1477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8425433" y="3182560"/>
            <a:ext cx="2534538" cy="553998"/>
          </a:xfrm>
          <a:prstGeom prst="rect">
            <a:avLst/>
          </a:prstGeom>
        </p:spPr>
        <p:txBody>
          <a:bodyPr wrap="square">
            <a:spAutoFit/>
          </a:bodyPr>
          <a:lstStyle/>
          <a:p>
            <a:r>
              <a:rPr lang="en-US" sz="3000" dirty="0">
                <a:solidFill>
                  <a:schemeClr val="bg1"/>
                </a:solidFill>
                <a:latin typeface="Arial" panose="020B0604020202020204" pitchFamily="34" charset="0"/>
                <a:cs typeface="Arial" panose="020B0604020202020204" pitchFamily="34" charset="0"/>
              </a:rPr>
              <a:t>Installation: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1810" y="1632523"/>
            <a:ext cx="3701477" cy="3701477"/>
          </a:xfrm>
          <a:prstGeom prst="rect">
            <a:avLst/>
          </a:prstGeom>
        </p:spPr>
      </p:pic>
    </p:spTree>
    <p:extLst>
      <p:ext uri="{BB962C8B-B14F-4D97-AF65-F5344CB8AC3E}">
        <p14:creationId xmlns:p14="http://schemas.microsoft.com/office/powerpoint/2010/main" val="2809982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56999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157120" y="1359602"/>
            <a:ext cx="5394038" cy="4247317"/>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Ensure correct layout and placement and that blocking has been provided</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All trim work can be applied to walls and ceilings and floated in flush with a gypsum board surface or installed with panels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Follow the gypsum board/panel manufacturer’s best practice application when installing any aluminum trim accessory</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Profiles are for aesthetic purposes only </a:t>
            </a:r>
          </a:p>
        </p:txBody>
      </p:sp>
      <p:sp>
        <p:nvSpPr>
          <p:cNvPr id="11"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Installation Introduction:</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tretch>
            <a:fillRect/>
          </a:stretch>
        </p:blipFill>
        <p:spPr>
          <a:xfrm>
            <a:off x="213519" y="1528268"/>
            <a:ext cx="5213311" cy="3909983"/>
          </a:xfrm>
          <a:prstGeom prst="rect">
            <a:avLst/>
          </a:prstGeom>
        </p:spPr>
      </p:pic>
    </p:spTree>
    <p:extLst>
      <p:ext uri="{BB962C8B-B14F-4D97-AF65-F5344CB8AC3E}">
        <p14:creationId xmlns:p14="http://schemas.microsoft.com/office/powerpoint/2010/main" val="15064066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5868480"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257490" y="2037069"/>
            <a:ext cx="5515338" cy="2862322"/>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An outside corner is the best place to begin installation of aluminum trim profiles</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Can be cut with a chop saw, using a non-ferrous carbide miter saw blade</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It is recommended that lubricant be applied to the blade before each cut</a:t>
            </a:r>
          </a:p>
        </p:txBody>
      </p:sp>
      <p:sp>
        <p:nvSpPr>
          <p:cNvPr id="11"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Cutting Aluminum Trim:</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519" y="1907260"/>
            <a:ext cx="4677064" cy="3121940"/>
          </a:xfrm>
          <a:prstGeom prst="rect">
            <a:avLst/>
          </a:prstGeom>
        </p:spPr>
      </p:pic>
    </p:spTree>
    <p:extLst>
      <p:ext uri="{BB962C8B-B14F-4D97-AF65-F5344CB8AC3E}">
        <p14:creationId xmlns:p14="http://schemas.microsoft.com/office/powerpoint/2010/main" val="3062521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60809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434385" y="1828796"/>
            <a:ext cx="5181599" cy="2862322"/>
          </a:xfrm>
          <a:prstGeom prst="rect">
            <a:avLst/>
          </a:prstGeom>
        </p:spPr>
        <p:txBody>
          <a:bodyPr wrap="square">
            <a:spAutoFit/>
          </a:bodyPr>
          <a:lstStyle/>
          <a:p>
            <a:pPr marL="285750" indent="-285750">
              <a:buFont typeface="Wingdings" panose="05000000000000000000" pitchFamily="2" charset="2"/>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Moldings are to be installed while the drywall/gypsum board is being installed</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The framing/blocking should provide a backer</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Before the taping process begins, installation flanges should be cleaned</a:t>
            </a:r>
          </a:p>
        </p:txBody>
      </p:sp>
      <p:sp>
        <p:nvSpPr>
          <p:cNvPr id="11" name="Title 1"/>
          <p:cNvSpPr txBox="1">
            <a:spLocks/>
          </p:cNvSpPr>
          <p:nvPr/>
        </p:nvSpPr>
        <p:spPr>
          <a:xfrm>
            <a:off x="523125" y="533400"/>
            <a:ext cx="6091194"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Installation</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919" y="2113374"/>
            <a:ext cx="4648200" cy="2611026"/>
          </a:xfrm>
          <a:prstGeom prst="rect">
            <a:avLst/>
          </a:prstGeom>
        </p:spPr>
      </p:pic>
    </p:spTree>
    <p:extLst>
      <p:ext uri="{BB962C8B-B14F-4D97-AF65-F5344CB8AC3E}">
        <p14:creationId xmlns:p14="http://schemas.microsoft.com/office/powerpoint/2010/main" val="154379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61838" cy="6858000"/>
          </a:xfrm>
          <a:prstGeom prst="rect">
            <a:avLst/>
          </a:prstGeom>
        </p:spPr>
      </p:pic>
    </p:spTree>
    <p:extLst>
      <p:ext uri="{BB962C8B-B14F-4D97-AF65-F5344CB8AC3E}">
        <p14:creationId xmlns:p14="http://schemas.microsoft.com/office/powerpoint/2010/main" val="5703916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1219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60809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415195" y="1939695"/>
            <a:ext cx="5285334" cy="2862322"/>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Painted aluminum moldings should be masked with vinyl tape or cloth </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Drywall tape should not overlap the edge of the reveal</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An 8-inch-wide trowel should be used to apply the final skim coat</a:t>
            </a:r>
          </a:p>
        </p:txBody>
      </p:sp>
      <p:sp>
        <p:nvSpPr>
          <p:cNvPr id="11" name="Title 1"/>
          <p:cNvSpPr txBox="1">
            <a:spLocks/>
          </p:cNvSpPr>
          <p:nvPr/>
        </p:nvSpPr>
        <p:spPr>
          <a:xfrm>
            <a:off x="523125" y="533400"/>
            <a:ext cx="6091194"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Installation: Tape &amp; Float Flanges</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519" y="1524000"/>
            <a:ext cx="4114800" cy="3927213"/>
          </a:xfrm>
          <a:prstGeom prst="rect">
            <a:avLst/>
          </a:prstGeom>
        </p:spPr>
      </p:pic>
    </p:spTree>
    <p:extLst>
      <p:ext uri="{BB962C8B-B14F-4D97-AF65-F5344CB8AC3E}">
        <p14:creationId xmlns:p14="http://schemas.microsoft.com/office/powerpoint/2010/main" val="1761423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4572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17838" y="838200"/>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4613275" y="1254139"/>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90319" y="2104797"/>
            <a:ext cx="6460839" cy="2862322"/>
          </a:xfrm>
          <a:prstGeom prst="rect">
            <a:avLst/>
          </a:prstGeom>
        </p:spPr>
        <p:txBody>
          <a:bodyPr wrap="square">
            <a:spAutoFit/>
          </a:bodyPr>
          <a:lstStyle/>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Moldings are to be installed concurrently during the drywall/gypsum board installation</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The framing/blocking should provide a backer so that moldings can be attached with #6 drywall screws 16 inches on center</a:t>
            </a: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Reveals should be masked </a:t>
            </a:r>
          </a:p>
        </p:txBody>
      </p:sp>
      <p:sp>
        <p:nvSpPr>
          <p:cNvPr id="11" name="Title 1"/>
          <p:cNvSpPr txBox="1">
            <a:spLocks/>
          </p:cNvSpPr>
          <p:nvPr/>
        </p:nvSpPr>
        <p:spPr>
          <a:xfrm>
            <a:off x="523125" y="533400"/>
            <a:ext cx="7381102"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Installation: Without Tape &amp; Float Flanges</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64323" y="1789116"/>
            <a:ext cx="4860927" cy="3448041"/>
          </a:xfrm>
          <a:prstGeom prst="rect">
            <a:avLst/>
          </a:prstGeom>
        </p:spPr>
      </p:pic>
    </p:spTree>
    <p:extLst>
      <p:ext uri="{BB962C8B-B14F-4D97-AF65-F5344CB8AC3E}">
        <p14:creationId xmlns:p14="http://schemas.microsoft.com/office/powerpoint/2010/main" val="3556727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 10"/>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318" y="1462732"/>
            <a:ext cx="5791200" cy="4308674"/>
          </a:xfrm>
          <a:prstGeom prst="rect">
            <a:avLst/>
          </a:prstGeom>
          <a:noFill/>
        </p:spPr>
        <p:txBody>
          <a:bodyPr wrap="square" lIns="121725" tIns="60862" rIns="121725" bIns="60862" rtlCol="0">
            <a:spAutoFit/>
          </a:bodyPr>
          <a:lstStyle/>
          <a:p>
            <a:pPr marL="894375"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Provide architectural detail</a:t>
            </a:r>
          </a:p>
          <a:p>
            <a:pPr marL="894375" lvl="1" indent="-285750">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Contribute to a modern aesthetic</a:t>
            </a:r>
          </a:p>
          <a:p>
            <a:pPr lvl="1"/>
            <a:endParaRPr lang="en-US" sz="20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Provide clean intersections of drywall</a:t>
            </a:r>
          </a:p>
          <a:p>
            <a:pPr lvl="1"/>
            <a:endParaRPr lang="en-US" sz="20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Create design elements from horizontal/vertical lines</a:t>
            </a:r>
          </a:p>
          <a:p>
            <a:pPr lvl="1"/>
            <a:endParaRPr lang="en-US" sz="20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Separate wall materials</a:t>
            </a:r>
          </a:p>
          <a:p>
            <a:pPr lvl="1"/>
            <a:endParaRPr lang="en-US" sz="20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Supply protection and a finished edge</a:t>
            </a:r>
          </a:p>
          <a:p>
            <a:pPr lvl="1"/>
            <a:r>
              <a:rPr lang="en-US" sz="2000" dirty="0">
                <a:solidFill>
                  <a:schemeClr val="bg1"/>
                </a:solidFill>
                <a:latin typeface="Arial" panose="020B0604020202020204" pitchFamily="34" charset="0"/>
                <a:cs typeface="Arial" panose="020B0604020202020204" pitchFamily="34" charset="0"/>
              </a:rPr>
              <a:t>     for drywall or panel corners</a:t>
            </a:r>
          </a:p>
          <a:p>
            <a:endParaRPr lang="en-CA" sz="1400" dirty="0"/>
          </a:p>
        </p:txBody>
      </p:sp>
      <p:cxnSp>
        <p:nvCxnSpPr>
          <p:cNvPr id="8" name="Straight Connector 7"/>
          <p:cNvCxnSpPr/>
          <p:nvPr/>
        </p:nvCxnSpPr>
        <p:spPr>
          <a:xfrm>
            <a:off x="58523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85019" y="76199"/>
            <a:ext cx="5600700" cy="1219200"/>
          </a:xfrm>
        </p:spPr>
        <p:txBody>
          <a:bodyPr>
            <a:normAutofit fontScale="90000"/>
          </a:bodyPr>
          <a:lstStyle/>
          <a:p>
            <a:pPr marL="0" indent="0"/>
            <a:r>
              <a:rPr lang="en-US" sz="3000" dirty="0">
                <a:solidFill>
                  <a:schemeClr val="tx1"/>
                </a:solidFill>
              </a:rPr>
              <a:t>Why Use Extruded Aluminum Trim?</a:t>
            </a:r>
            <a:br>
              <a:rPr lang="en-US" sz="3200" dirty="0">
                <a:solidFill>
                  <a:schemeClr val="tx1"/>
                </a:solidFill>
              </a:rPr>
            </a:br>
            <a:endParaRPr lang="en-CA" sz="2000" dirty="0">
              <a:solidFill>
                <a:schemeClr val="tx1"/>
              </a:solidFill>
            </a:endParaRPr>
          </a:p>
        </p:txBody>
      </p:sp>
      <p:cxnSp>
        <p:nvCxnSpPr>
          <p:cNvPr id="15" name="Straight Connector 14"/>
          <p:cNvCxnSpPr/>
          <p:nvPr/>
        </p:nvCxnSpPr>
        <p:spPr>
          <a:xfrm>
            <a:off x="670719" y="914400"/>
            <a:ext cx="105080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1578" y="1381095"/>
            <a:ext cx="4267200" cy="4267200"/>
          </a:xfrm>
          <a:prstGeom prst="rect">
            <a:avLst/>
          </a:prstGeom>
        </p:spPr>
      </p:pic>
    </p:spTree>
    <p:extLst>
      <p:ext uri="{BB962C8B-B14F-4D97-AF65-F5344CB8AC3E}">
        <p14:creationId xmlns:p14="http://schemas.microsoft.com/office/powerpoint/2010/main" val="34736029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6096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6538119" y="1276378"/>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Application Examples:</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871" y="1300148"/>
            <a:ext cx="5751448" cy="442909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2919" y="1276379"/>
            <a:ext cx="4952999" cy="4429094"/>
          </a:xfrm>
          <a:prstGeom prst="rect">
            <a:avLst/>
          </a:prstGeom>
        </p:spPr>
      </p:pic>
    </p:spTree>
    <p:extLst>
      <p:ext uri="{BB962C8B-B14F-4D97-AF65-F5344CB8AC3E}">
        <p14:creationId xmlns:p14="http://schemas.microsoft.com/office/powerpoint/2010/main" val="13386986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6096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sp>
        <p:nvSpPr>
          <p:cNvPr id="11"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Application Examples:</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2319" y="1115649"/>
            <a:ext cx="7738273" cy="4779042"/>
          </a:xfrm>
          <a:prstGeom prst="rect">
            <a:avLst/>
          </a:prstGeom>
        </p:spPr>
      </p:pic>
    </p:spTree>
    <p:extLst>
      <p:ext uri="{BB962C8B-B14F-4D97-AF65-F5344CB8AC3E}">
        <p14:creationId xmlns:p14="http://schemas.microsoft.com/office/powerpoint/2010/main" val="3203600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6858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7643559" y="1300147"/>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523125" y="533400"/>
            <a:ext cx="5100593" cy="838201"/>
          </a:xfrm>
          <a:prstGeom prst="rect">
            <a:avLst/>
          </a:prstGeom>
        </p:spPr>
        <p:txBody>
          <a:bodyPr bIns="91440" anchor="b" anchorCtr="0">
            <a:normAutofit fontScale="25000" lnSpcReduction="200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12000" dirty="0">
                <a:solidFill>
                  <a:schemeClr val="tx1"/>
                </a:solidFill>
              </a:rPr>
              <a:t>Application Examples:</a:t>
            </a:r>
          </a:p>
          <a:p>
            <a:br>
              <a:rPr lang="en-US" sz="6400" dirty="0">
                <a:solidFill>
                  <a:schemeClr val="tx1"/>
                </a:solidFill>
              </a:rPr>
            </a:br>
            <a:endParaRPr lang="en-US" sz="6400" dirty="0">
              <a:solidFill>
                <a:schemeClr val="tx1"/>
              </a:solidFill>
            </a:endParaRPr>
          </a:p>
        </p:txBody>
      </p:sp>
      <p:cxnSp>
        <p:nvCxnSpPr>
          <p:cNvPr id="12" name="Straight Connector 11"/>
          <p:cNvCxnSpPr/>
          <p:nvPr/>
        </p:nvCxnSpPr>
        <p:spPr>
          <a:xfrm>
            <a:off x="442119" y="914400"/>
            <a:ext cx="11277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2763" y="1139795"/>
            <a:ext cx="3562350" cy="47498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084" y="1139795"/>
            <a:ext cx="6751635" cy="4749800"/>
          </a:xfrm>
          <a:prstGeom prst="rect">
            <a:avLst/>
          </a:prstGeom>
        </p:spPr>
      </p:pic>
    </p:spTree>
    <p:extLst>
      <p:ext uri="{BB962C8B-B14F-4D97-AF65-F5344CB8AC3E}">
        <p14:creationId xmlns:p14="http://schemas.microsoft.com/office/powerpoint/2010/main" val="3341486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919" y="5410200"/>
            <a:ext cx="3946239" cy="609600"/>
          </a:xfrm>
        </p:spPr>
        <p:txBody>
          <a:bodyPr>
            <a:normAutofit/>
          </a:bodyPr>
          <a:lstStyle/>
          <a:p>
            <a:pPr marL="0" indent="0"/>
            <a:endParaRPr lang="en-CA" sz="2000" dirty="0">
              <a:solidFill>
                <a:schemeClr val="tx1"/>
              </a:solidFill>
            </a:endParaRPr>
          </a:p>
        </p:txBody>
      </p:sp>
      <p:sp>
        <p:nvSpPr>
          <p:cNvPr id="7" name="Rectangle 6"/>
          <p:cNvSpPr/>
          <p:nvPr/>
        </p:nvSpPr>
        <p:spPr>
          <a:xfrm>
            <a:off x="0" y="914398"/>
            <a:ext cx="12161837"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txBox="1">
            <a:spLocks/>
          </p:cNvSpPr>
          <p:nvPr/>
        </p:nvSpPr>
        <p:spPr>
          <a:xfrm>
            <a:off x="396084" y="228600"/>
            <a:ext cx="5318917" cy="1219200"/>
          </a:xfrm>
          <a:prstGeom prst="rect">
            <a:avLst/>
          </a:prstGeom>
        </p:spPr>
        <p:txBody>
          <a:bodyPr bIns="91440" anchor="b" anchorCtr="0">
            <a:normAutofit/>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br>
              <a:rPr lang="en-US" sz="3000" dirty="0">
                <a:solidFill>
                  <a:schemeClr val="tx1"/>
                </a:solidFill>
              </a:rPr>
            </a:br>
            <a:endParaRPr lang="en-US" sz="3000" dirty="0">
              <a:solidFill>
                <a:schemeClr val="tx1"/>
              </a:solidFill>
            </a:endParaRPr>
          </a:p>
        </p:txBody>
      </p:sp>
      <p:cxnSp>
        <p:nvCxnSpPr>
          <p:cNvPr id="14" name="Straight Connector 13"/>
          <p:cNvCxnSpPr/>
          <p:nvPr/>
        </p:nvCxnSpPr>
        <p:spPr>
          <a:xfrm>
            <a:off x="7147719" y="1285905"/>
            <a:ext cx="0" cy="44290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465" y="1033432"/>
            <a:ext cx="3928134" cy="49101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1375" y="1033432"/>
            <a:ext cx="4095301" cy="4910167"/>
          </a:xfrm>
          <a:prstGeom prst="rect">
            <a:avLst/>
          </a:prstGeom>
        </p:spPr>
      </p:pic>
    </p:spTree>
    <p:extLst>
      <p:ext uri="{BB962C8B-B14F-4D97-AF65-F5344CB8AC3E}">
        <p14:creationId xmlns:p14="http://schemas.microsoft.com/office/powerpoint/2010/main" val="2207587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081" y="914398"/>
            <a:ext cx="12189548"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white"/>
                </a:solidFill>
              </a:rPr>
              <a:t>Copyclip</a:t>
            </a:r>
            <a:endParaRPr lang="en-US" dirty="0">
              <a:solidFill>
                <a:prstClr val="white"/>
              </a:solidFill>
            </a:endParaRPr>
          </a:p>
          <a:p>
            <a:pPr algn="ctr"/>
            <a:endParaRPr lang="en-US" dirty="0">
              <a:solidFill>
                <a:prstClr val="white"/>
              </a:solidFill>
            </a:endParaRPr>
          </a:p>
        </p:txBody>
      </p:sp>
      <p:sp>
        <p:nvSpPr>
          <p:cNvPr id="11" name="Rectangle 10"/>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Pentagon 11"/>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937419" y="228600"/>
            <a:ext cx="4495800" cy="1219200"/>
          </a:xfrm>
        </p:spPr>
        <p:txBody>
          <a:bodyPr>
            <a:normAutofit fontScale="90000"/>
          </a:bodyPr>
          <a:lstStyle/>
          <a:p>
            <a:pPr marL="0" indent="0"/>
            <a:r>
              <a:rPr lang="en-US" sz="3000" dirty="0">
                <a:solidFill>
                  <a:schemeClr val="tx1"/>
                </a:solidFill>
              </a:rPr>
              <a:t>Learning Objective Recap:</a:t>
            </a:r>
            <a:br>
              <a:rPr lang="en-US" sz="3000" dirty="0">
                <a:solidFill>
                  <a:schemeClr val="tx1"/>
                </a:solidFill>
              </a:rPr>
            </a:br>
            <a:endParaRPr lang="en-CA" sz="3000" dirty="0">
              <a:solidFill>
                <a:schemeClr val="tx1"/>
              </a:solidFill>
            </a:endParaRPr>
          </a:p>
        </p:txBody>
      </p:sp>
      <p:sp>
        <p:nvSpPr>
          <p:cNvPr id="4" name="TextBox 3"/>
          <p:cNvSpPr txBox="1"/>
          <p:nvPr/>
        </p:nvSpPr>
        <p:spPr>
          <a:xfrm>
            <a:off x="975521" y="1144914"/>
            <a:ext cx="10134598" cy="3908564"/>
          </a:xfrm>
          <a:prstGeom prst="rect">
            <a:avLst/>
          </a:prstGeom>
          <a:noFill/>
        </p:spPr>
        <p:txBody>
          <a:bodyPr wrap="square" lIns="121725" tIns="60862" rIns="121725" bIns="60862" rtlCol="0">
            <a:spAutoFit/>
          </a:bodyPr>
          <a:lstStyle/>
          <a:p>
            <a:pPr marL="285750" indent="-285750">
              <a:buFont typeface="Wingdings" panose="05000000000000000000" pitchFamily="2" charset="2"/>
              <a:buChar char="§"/>
            </a:pPr>
            <a:endParaRPr lang="en-US" sz="1800" dirty="0">
              <a:solidFill>
                <a:prstClr val="whit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explain how extruded aluminum trim products can be utilized to improve and enhance drywall surfaces </a:t>
            </a:r>
          </a:p>
          <a:p>
            <a:pPr marL="28575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explain the basic process of extruding aluminum</a:t>
            </a:r>
          </a:p>
          <a:p>
            <a:endParaRPr lang="en-US" sz="1800" dirty="0">
              <a:solidFill>
                <a:prstClr val="whit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summarize the sustainable features and performance characteristics of aluminum</a:t>
            </a:r>
          </a:p>
          <a:p>
            <a:pPr marL="28575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discuss the various profile and finish options that are available for aluminum interior trim products, and</a:t>
            </a:r>
          </a:p>
          <a:p>
            <a:pPr marL="285750" indent="-285750">
              <a:buFont typeface="Arial" panose="020B0604020202020204" pitchFamily="34" charset="0"/>
              <a:buChar char="•"/>
            </a:pPr>
            <a:endParaRPr lang="en-US" sz="1800" dirty="0">
              <a:solidFill>
                <a:prstClr val="white"/>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solidFill>
                  <a:prstClr val="white"/>
                </a:solidFill>
                <a:latin typeface="Arial" panose="020B0604020202020204" pitchFamily="34" charset="0"/>
                <a:cs typeface="Arial" panose="020B0604020202020204" pitchFamily="34" charset="0"/>
              </a:rPr>
              <a:t>state the methods and considerations related to the installation of aluminum trim products for interior spaces. </a:t>
            </a:r>
          </a:p>
          <a:p>
            <a:endParaRPr lang="en-CA" sz="1200" dirty="0">
              <a:solidFill>
                <a:prstClr val="black"/>
              </a:solidFill>
            </a:endParaRPr>
          </a:p>
        </p:txBody>
      </p:sp>
      <p:cxnSp>
        <p:nvCxnSpPr>
          <p:cNvPr id="8" name="Straight Connector 7"/>
          <p:cNvCxnSpPr/>
          <p:nvPr/>
        </p:nvCxnSpPr>
        <p:spPr>
          <a:xfrm flipV="1">
            <a:off x="975520" y="914398"/>
            <a:ext cx="4457699" cy="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111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4398"/>
            <a:ext cx="12176919" cy="60198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081" y="44865"/>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11"/>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8319" y="76200"/>
            <a:ext cx="10591800" cy="1219200"/>
          </a:xfrm>
        </p:spPr>
        <p:txBody>
          <a:bodyPr>
            <a:normAutofit fontScale="90000"/>
          </a:bodyPr>
          <a:lstStyle/>
          <a:p>
            <a:pPr marL="0" indent="0"/>
            <a:r>
              <a:rPr lang="en-US" sz="3300" dirty="0">
                <a:solidFill>
                  <a:schemeClr val="tx1"/>
                </a:solidFill>
              </a:rPr>
              <a:t>Trim Products Designed to Enhance Drywall Construction:</a:t>
            </a:r>
            <a:br>
              <a:rPr lang="en-US" sz="3200" dirty="0">
                <a:solidFill>
                  <a:schemeClr val="tx1"/>
                </a:solidFill>
              </a:rPr>
            </a:br>
            <a:endParaRPr lang="en-CA" sz="2000" dirty="0">
              <a:solidFill>
                <a:schemeClr val="tx1"/>
              </a:solidFill>
            </a:endParaRPr>
          </a:p>
        </p:txBody>
      </p:sp>
      <p:sp>
        <p:nvSpPr>
          <p:cNvPr id="4" name="TextBox 3"/>
          <p:cNvSpPr txBox="1"/>
          <p:nvPr/>
        </p:nvSpPr>
        <p:spPr>
          <a:xfrm>
            <a:off x="632619" y="1850563"/>
            <a:ext cx="3619500" cy="3169901"/>
          </a:xfrm>
          <a:prstGeom prst="rect">
            <a:avLst/>
          </a:prstGeom>
          <a:noFill/>
        </p:spPr>
        <p:txBody>
          <a:bodyPr wrap="square" lIns="121725" tIns="60862" rIns="121725" bIns="60862" rtlCol="0">
            <a:spAutoFit/>
          </a:bodyPr>
          <a:lstStyle/>
          <a:p>
            <a:r>
              <a:rPr lang="en-US" sz="2000" dirty="0">
                <a:solidFill>
                  <a:schemeClr val="bg1"/>
                </a:solidFill>
                <a:latin typeface="Arial" panose="020B0604020202020204" pitchFamily="34" charset="0"/>
                <a:cs typeface="Arial" panose="020B0604020202020204" pitchFamily="34" charset="0"/>
              </a:rPr>
              <a:t>Design mostly driven by architects seeking cleaner details</a:t>
            </a:r>
          </a:p>
          <a:p>
            <a:endParaRPr lang="en-US" sz="2000" dirty="0">
              <a:solidFill>
                <a:schemeClr val="bg1"/>
              </a:solidFill>
              <a:latin typeface="Arial" panose="020B0604020202020204" pitchFamily="34" charset="0"/>
              <a:cs typeface="Arial" panose="020B0604020202020204" pitchFamily="34" charset="0"/>
            </a:endParaRP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Make it the feature, the focus, and the most impactful element of a well-designed space</a:t>
            </a:r>
          </a:p>
          <a:p>
            <a:endParaRPr lang="en-CA" sz="1800" dirty="0"/>
          </a:p>
        </p:txBody>
      </p:sp>
      <p:cxnSp>
        <p:nvCxnSpPr>
          <p:cNvPr id="8" name="Straight Connector 7"/>
          <p:cNvCxnSpPr/>
          <p:nvPr/>
        </p:nvCxnSpPr>
        <p:spPr>
          <a:xfrm>
            <a:off x="4785519" y="1232298"/>
            <a:ext cx="0" cy="4558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8319" y="921658"/>
            <a:ext cx="9982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4983" y="1232298"/>
            <a:ext cx="6078536" cy="4558902"/>
          </a:xfrm>
          <a:prstGeom prst="rect">
            <a:avLst/>
          </a:prstGeom>
        </p:spPr>
      </p:pic>
    </p:spTree>
    <p:extLst>
      <p:ext uri="{BB962C8B-B14F-4D97-AF65-F5344CB8AC3E}">
        <p14:creationId xmlns:p14="http://schemas.microsoft.com/office/powerpoint/2010/main" val="2079184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 9"/>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3119" y="63769"/>
            <a:ext cx="7238999" cy="1219200"/>
          </a:xfrm>
        </p:spPr>
        <p:txBody>
          <a:bodyPr>
            <a:normAutofit fontScale="90000"/>
          </a:bodyPr>
          <a:lstStyle/>
          <a:p>
            <a:pPr marL="0" indent="0"/>
            <a:r>
              <a:rPr lang="en-US" sz="3300" dirty="0">
                <a:solidFill>
                  <a:schemeClr val="tx1"/>
                </a:solidFill>
              </a:rPr>
              <a:t>Advantages of Extruded Aluminum Trim:</a:t>
            </a:r>
            <a:br>
              <a:rPr lang="en-US" sz="3200" dirty="0">
                <a:solidFill>
                  <a:schemeClr val="bg1"/>
                </a:solidFill>
              </a:rPr>
            </a:br>
            <a:endParaRPr lang="en-CA" sz="2000" dirty="0">
              <a:solidFill>
                <a:schemeClr val="bg1"/>
              </a:solidFill>
            </a:endParaRPr>
          </a:p>
        </p:txBody>
      </p:sp>
      <p:cxnSp>
        <p:nvCxnSpPr>
          <p:cNvPr id="15" name="Straight Connector 14"/>
          <p:cNvCxnSpPr/>
          <p:nvPr/>
        </p:nvCxnSpPr>
        <p:spPr>
          <a:xfrm flipV="1">
            <a:off x="746919" y="914401"/>
            <a:ext cx="10591800"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13519" y="1516870"/>
            <a:ext cx="9144000" cy="4401007"/>
          </a:xfrm>
          <a:prstGeom prst="rect">
            <a:avLst/>
          </a:prstGeom>
          <a:noFill/>
        </p:spPr>
        <p:txBody>
          <a:bodyPr wrap="square" lIns="121725" tIns="60862" rIns="121725" bIns="60862" rtlCol="0">
            <a:spAutoFit/>
          </a:bodyPr>
          <a:lstStyle/>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Aluminum trims can withstand greater daily abuse than most materials</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Aluminum adds durability and longevity to construction</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Other trim materials cannot achieve the same level of detail and design</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Aluminum (when anodized or with a polished finish) is more aesthetically pleasing</a:t>
            </a: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894375" lvl="1" indent="-285750">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Extruded aluminum trims install straight and true.</a:t>
            </a:r>
          </a:p>
          <a:p>
            <a:pPr marL="894375" lvl="1" indent="-285750">
              <a:buFont typeface="Arial" panose="020B0604020202020204" pitchFamily="34" charset="0"/>
              <a:buChar char="•"/>
            </a:pPr>
            <a:endParaRPr lang="en-US" sz="1400" dirty="0">
              <a:solidFill>
                <a:schemeClr val="bg1"/>
              </a:solidFill>
              <a:latin typeface="Arial" panose="020B0604020202020204" pitchFamily="34" charset="0"/>
              <a:cs typeface="Arial" panose="020B0604020202020204" pitchFamily="34" charset="0"/>
            </a:endParaRPr>
          </a:p>
          <a:p>
            <a:endParaRPr lang="en-CA" sz="1200" dirty="0"/>
          </a:p>
        </p:txBody>
      </p:sp>
    </p:spTree>
    <p:extLst>
      <p:ext uri="{BB962C8B-B14F-4D97-AF65-F5344CB8AC3E}">
        <p14:creationId xmlns:p14="http://schemas.microsoft.com/office/powerpoint/2010/main" val="3971755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3773" y="76199"/>
            <a:ext cx="3946239" cy="1219200"/>
          </a:xfrm>
        </p:spPr>
        <p:txBody>
          <a:bodyPr>
            <a:normAutofit/>
          </a:bodyPr>
          <a:lstStyle/>
          <a:p>
            <a:pPr marL="0" indent="0"/>
            <a:br>
              <a:rPr lang="en-US" sz="3200" dirty="0">
                <a:solidFill>
                  <a:schemeClr val="tx1"/>
                </a:solidFill>
              </a:rPr>
            </a:br>
            <a:endParaRPr lang="en-CA" sz="2000" dirty="0">
              <a:solidFill>
                <a:schemeClr val="tx1"/>
              </a:solidFill>
            </a:endParaRPr>
          </a:p>
        </p:txBody>
      </p:sp>
      <p:sp>
        <p:nvSpPr>
          <p:cNvPr id="12" name="Rectangle 11"/>
          <p:cNvSpPr/>
          <p:nvPr/>
        </p:nvSpPr>
        <p:spPr>
          <a:xfrm>
            <a:off x="0" y="914398"/>
            <a:ext cx="12176919" cy="594360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5082" y="0"/>
            <a:ext cx="12176919" cy="91439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p:cNvSpPr/>
          <p:nvPr/>
        </p:nvSpPr>
        <p:spPr>
          <a:xfrm rot="10800000">
            <a:off x="3032919" y="914399"/>
            <a:ext cx="9144000" cy="5200592"/>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p:cNvSpPr txBox="1">
            <a:spLocks/>
          </p:cNvSpPr>
          <p:nvPr/>
        </p:nvSpPr>
        <p:spPr>
          <a:xfrm>
            <a:off x="8519319" y="2905095"/>
            <a:ext cx="3429000" cy="1219200"/>
          </a:xfrm>
          <a:prstGeom prst="rect">
            <a:avLst/>
          </a:prstGeom>
        </p:spPr>
        <p:txBody>
          <a:bodyPr bIns="91440" anchor="b" anchorCtr="0">
            <a:normAutofit fontScale="92500"/>
          </a:bodyPr>
          <a:lstStyle>
            <a:lvl1pPr algn="l" defTabSz="1217249" rtl="0" eaLnBrk="1" latinLnBrk="0" hangingPunct="1">
              <a:spcBef>
                <a:spcPct val="0"/>
              </a:spcBef>
              <a:buNone/>
              <a:defRPr kumimoji="0" lang="en-CA" sz="3600" kern="1200" baseline="0" dirty="0">
                <a:solidFill>
                  <a:schemeClr val="bg1">
                    <a:lumMod val="50000"/>
                  </a:schemeClr>
                </a:solidFill>
                <a:effectLst/>
                <a:latin typeface="Arial" pitchFamily="34" charset="0"/>
                <a:ea typeface="+mj-ea"/>
                <a:cs typeface="Arial" pitchFamily="34" charset="0"/>
              </a:defRPr>
            </a:lvl1pPr>
          </a:lstStyle>
          <a:p>
            <a:r>
              <a:rPr lang="en-US" sz="3000" dirty="0">
                <a:solidFill>
                  <a:schemeClr val="bg1"/>
                </a:solidFill>
              </a:rPr>
              <a:t>Extruded Aluminum:</a:t>
            </a:r>
            <a:br>
              <a:rPr lang="en-US" sz="3000" dirty="0">
                <a:solidFill>
                  <a:schemeClr val="tx1"/>
                </a:solidFill>
              </a:rPr>
            </a:br>
            <a:endParaRPr lang="en-US" sz="3000" dirty="0">
              <a:solidFill>
                <a:schemeClr val="tx1"/>
              </a:solidFill>
            </a:endParaRPr>
          </a:p>
        </p:txBody>
      </p:sp>
      <p:cxnSp>
        <p:nvCxnSpPr>
          <p:cNvPr id="16" name="Straight Connector 15"/>
          <p:cNvCxnSpPr/>
          <p:nvPr/>
        </p:nvCxnSpPr>
        <p:spPr>
          <a:xfrm>
            <a:off x="8214519" y="1381095"/>
            <a:ext cx="0" cy="42672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04119" y="1371600"/>
            <a:ext cx="5590207" cy="4191086"/>
          </a:xfrm>
          <a:prstGeom prst="rect">
            <a:avLst/>
          </a:prstGeom>
          <a:effectLst/>
        </p:spPr>
      </p:pic>
    </p:spTree>
    <p:extLst>
      <p:ext uri="{BB962C8B-B14F-4D97-AF65-F5344CB8AC3E}">
        <p14:creationId xmlns:p14="http://schemas.microsoft.com/office/powerpoint/2010/main" val="3086978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Sustainable Building: &amp;#x0D;&amp;#x0A;From Concept to Design&amp;quot;&quot;/&gt;&lt;property id=&quot;20307&quot; value=&quot;256&quot;/&gt;&lt;/object&gt;&lt;object type=&quot;3&quot; unique_id=&quot;10005&quot;&gt;&lt;property id=&quot;20148&quot; value=&quot;5&quot;/&gt;&lt;property id=&quot;20300&quot; value=&quot;Slide 2 - &amp;quot;Sustainable Building: From Concept to Design&amp;quot;&quot;/&gt;&lt;property id=&quot;20307&quot; value=&quot;264&quot;/&gt;&lt;/object&gt;&lt;object type=&quot;3&quot; unique_id=&quot;10006&quot;&gt;&lt;property id=&quot;20148&quot; value=&quot;5&quot;/&gt;&lt;property id=&quot;20300&quot; value=&quot;Slide 3 - &amp;quot;How to use this Online Learning Course&amp;quot;&quot;/&gt;&lt;property id=&quot;20307&quot; value=&quot;265&quot;/&gt;&lt;/object&gt;&lt;object type=&quot;3&quot; unique_id=&quot;10007&quot;&gt;&lt;property id=&quot;20148&quot; value=&quot;5&quot;/&gt;&lt;property id=&quot;20300&quot; value=&quot;Slide 4 - &amp;quot;Learning Objectives&amp;quot;&quot;/&gt;&lt;property id=&quot;20307&quot; value=&quot;266&quot;/&gt;&lt;/object&gt;&lt;object type=&quot;3&quot; unique_id=&quot;10008&quot;&gt;&lt;property id=&quot;20148&quot; value=&quot;5&quot;/&gt;&lt;property id=&quot;20300&quot; value=&quot;Slide 5 - &amp;quot;Table of Contents&amp;quot;&quot;/&gt;&lt;property id=&quot;20307&quot; value=&quot;267&quot;/&gt;&lt;/object&gt;&lt;object type=&quot;3&quot; unique_id=&quot;10012&quot;&gt;&lt;property id=&quot;20148&quot; value=&quot;5&quot;/&gt;&lt;property id=&quot;20300&quot; value=&quot;Slide 12 - &amp;quot;Slide title goes here&amp;quot;&quot;/&gt;&lt;property id=&quot;20307&quot; value=&quot;262&quot;/&gt;&lt;/object&gt;&lt;object type=&quot;3&quot; unique_id=&quot;10014&quot;&gt;&lt;property id=&quot;20148&quot; value=&quot;5&quot;/&gt;&lt;property id=&quot;20300&quot; value=&quot;Slide 14 - &amp;quot;Conclusion of this program&amp;quot;&quot;/&gt;&lt;property id=&quot;20307&quot; value=&quot;271&quot;/&gt;&lt;/object&gt;&lt;object type=&quot;3&quot; unique_id=&quot;18069&quot;&gt;&lt;property id=&quot;20148&quot; value=&quot;5&quot;/&gt;&lt;property id=&quot;20300&quot; value=&quot;Slide 13 - &amp;quot;Course Evaluations&amp;quot;&quot;/&gt;&lt;property id=&quot;20307&quot; value=&quot;272&quot;/&gt;&lt;/object&gt;&lt;object type=&quot;3&quot; unique_id=&quot;18299&quot;&gt;&lt;property id=&quot;20148&quot; value=&quot;5&quot;/&gt;&lt;property id=&quot;20300&quot; value=&quot;Slide 6 - &amp;quot;Terms and Concepts&amp;quot;&quot;/&gt;&lt;property id=&quot;20307&quot; value=&quot;273&quot;/&gt;&lt;/object&gt;&lt;object type=&quot;3&quot; unique_id=&quot;18487&quot;&gt;&lt;property id=&quot;20148&quot; value=&quot;5&quot;/&gt;&lt;property id=&quot;20300&quot; value=&quot;Slide 7 - &amp;quot;Green / Sustainability &amp;quot;&quot;/&gt;&lt;property id=&quot;20307&quot; value=&quot;281&quot;/&gt;&lt;/object&gt;&lt;object type=&quot;3&quot; unique_id=&quot;18488&quot;&gt;&lt;property id=&quot;20148&quot; value=&quot;5&quot;/&gt;&lt;property id=&quot;20300&quot; value=&quot;Slide 8 - &amp;quot;Structure / Construction Site&amp;quot;&quot;/&gt;&lt;property id=&quot;20307&quot; value=&quot;276&quot;/&gt;&lt;/object&gt;&lt;object type=&quot;3&quot; unique_id=&quot;18489&quot;&gt;&lt;property id=&quot;20148&quot; value=&quot;5&quot;/&gt;&lt;property id=&quot;20300&quot; value=&quot;Slide 9 - &amp;quot;Renewable Energy / Energy Sources&amp;quot;&quot;/&gt;&lt;property id=&quot;20307&quot; value=&quot;277&quot;/&gt;&lt;/object&gt;&lt;object type=&quot;3&quot; unique_id=&quot;18490&quot;&gt;&lt;property id=&quot;20148&quot; value=&quot;5&quot;/&gt;&lt;property id=&quot;20300&quot; value=&quot;Slide 10 - &amp;quot;Wind Power&amp;quot;&quot;/&gt;&lt;property id=&quot;20307&quot; value=&quot;279&quot;/&gt;&lt;/object&gt;&lt;object type=&quot;3&quot; unique_id=&quot;18491&quot;&gt;&lt;property id=&quot;20148&quot; value=&quot;5&quot;/&gt;&lt;property id=&quot;20300&quot; value=&quot;Slide 11 - &amp;quot;Wind Turbines&amp;quot;&quot;/&gt;&lt;property id=&quot;20307&quot; value=&quot;280&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6567</TotalTime>
  <Words>7619</Words>
  <Application>Microsoft Office PowerPoint</Application>
  <PresentationFormat>Custom</PresentationFormat>
  <Paragraphs>799</Paragraphs>
  <Slides>64</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Arial</vt:lpstr>
      <vt:lpstr>Calibri</vt:lpstr>
      <vt:lpstr>Franklin Gothic Book</vt:lpstr>
      <vt:lpstr>Perpetua</vt:lpstr>
      <vt:lpstr>Wingdings</vt:lpstr>
      <vt:lpstr>Wingdings 2</vt:lpstr>
      <vt:lpstr>Equity</vt:lpstr>
      <vt:lpstr>Extruded Aluminum Trim Products: Innovative Solutions for  Interior Applications</vt:lpstr>
      <vt:lpstr>Program Registration Course Number: XI_CEU  Learning Units: 1.0 LU/HSW Hour</vt:lpstr>
      <vt:lpstr>Learning Objectives: </vt:lpstr>
      <vt:lpstr>Interior Trim:  “The details are not the details. They make the design.”   Charles Eames </vt:lpstr>
      <vt:lpstr> </vt:lpstr>
      <vt:lpstr>Why Use Extruded Aluminum Trim? </vt:lpstr>
      <vt:lpstr>Trim Products Designed to Enhance Drywall Construction: </vt:lpstr>
      <vt:lpstr>Advantages of Extruded Aluminum Trim: </vt:lpstr>
      <vt:lpstr> </vt:lpstr>
      <vt:lpstr>What Is Aluminum Extrusion? </vt:lpstr>
      <vt:lpstr>What Is Aluminum Extrusion? </vt:lpstr>
      <vt:lpstr>What Is Aluminum Extrusion? </vt:lpstr>
      <vt:lpstr>What Is Aluminum Extrusion? </vt:lpstr>
      <vt:lpstr>What Is Aluminum Extrusion? </vt:lpstr>
      <vt:lpstr>What Is Aluminum Extrusion? </vt:lpstr>
      <vt:lpstr>Type 6063 – T5 Aluminum: </vt:lpstr>
      <vt:lpstr>Type 6063 – T5 Aluminum: </vt:lpstr>
      <vt:lpstr>Characteristics of Extruded Aluminum: </vt:lpstr>
      <vt:lpstr>Characteristics of Extruded Aluminum: </vt:lpstr>
      <vt:lpstr>Sustainability: </vt:lpstr>
      <vt:lpstr>Sustainability: </vt:lpstr>
      <vt:lpstr>Sustainability: </vt:lpstr>
      <vt:lpstr>Sustainability: </vt:lpstr>
      <vt:lpstr>PowerPoint Presentation</vt:lpstr>
      <vt:lpstr>PowerPoint Presentation</vt:lpstr>
      <vt:lpstr>PowerPoint Presentation</vt:lpstr>
      <vt:lpstr>PowerPoint Presentation</vt:lpstr>
      <vt:lpstr>PowerPoint Presentation</vt:lpstr>
      <vt:lpstr>PowerPoint Presentation</vt:lpstr>
      <vt:lpstr>Profile Offerings: </vt:lpstr>
      <vt:lpstr>Standard Base Detail: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 Recap: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 Kelly</dc:creator>
  <cp:lastModifiedBy>Scranton Gillette 365 - 1</cp:lastModifiedBy>
  <cp:revision>473</cp:revision>
  <cp:lastPrinted>2011-05-09T19:28:53Z</cp:lastPrinted>
  <dcterms:created xsi:type="dcterms:W3CDTF">2011-04-07T14:42:21Z</dcterms:created>
  <dcterms:modified xsi:type="dcterms:W3CDTF">2023-02-09T13:51:08Z</dcterms:modified>
</cp:coreProperties>
</file>